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sldIdLst>
    <p:sldId id="256" r:id="rId2"/>
    <p:sldId id="280" r:id="rId3"/>
    <p:sldId id="258" r:id="rId4"/>
    <p:sldId id="262" r:id="rId5"/>
    <p:sldId id="271" r:id="rId6"/>
    <p:sldId id="259" r:id="rId7"/>
    <p:sldId id="260" r:id="rId8"/>
    <p:sldId id="269" r:id="rId9"/>
    <p:sldId id="261" r:id="rId10"/>
    <p:sldId id="263" r:id="rId11"/>
    <p:sldId id="275" r:id="rId12"/>
    <p:sldId id="264" r:id="rId13"/>
    <p:sldId id="265" r:id="rId14"/>
    <p:sldId id="266" r:id="rId15"/>
    <p:sldId id="267" r:id="rId16"/>
    <p:sldId id="279" r:id="rId17"/>
    <p:sldId id="278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P" initials="H" lastIdx="1" clrIdx="0">
    <p:extLst>
      <p:ext uri="{19B8F6BF-5375-455C-9EA6-DF929625EA0E}">
        <p15:presenceInfo xmlns:p15="http://schemas.microsoft.com/office/powerpoint/2012/main" userId="H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67" d="100"/>
          <a:sy n="67" d="100"/>
        </p:scale>
        <p:origin x="66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1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EXCEL\Dental%20Care%20SOE%20SOV%20May%202023%20(working)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(working).xlsx]INSIGHTS!PivotTable21</c:name>
    <c:fmtId val="3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2800" b="1" dirty="0"/>
              <a:t>Count of Station</a:t>
            </a:r>
            <a:r>
              <a:rPr lang="en-GB" sz="2800" b="1" baseline="0" dirty="0"/>
              <a:t> by Brand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INSIGHTS!$E$4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INSIGHTS!$D$5:$D$15</c:f>
              <c:strCache>
                <c:ptCount val="10"/>
                <c:pt idx="0">
                  <c:v>CLOSE UP</c:v>
                </c:pt>
                <c:pt idx="1">
                  <c:v>CLOSE UP COOL BREEZE</c:v>
                </c:pt>
                <c:pt idx="2">
                  <c:v>CLOSE UP DEEP ACTION</c:v>
                </c:pt>
                <c:pt idx="3">
                  <c:v>CLOSE UP RED HOT</c:v>
                </c:pt>
                <c:pt idx="4">
                  <c:v>CLOSE-UP EROS</c:v>
                </c:pt>
                <c:pt idx="5">
                  <c:v>COLGATE</c:v>
                </c:pt>
                <c:pt idx="6">
                  <c:v>ORAL-B TOOTH BRUSH</c:v>
                </c:pt>
                <c:pt idx="7">
                  <c:v>ORAL-B TOOTH PASTE</c:v>
                </c:pt>
                <c:pt idx="8">
                  <c:v>RA THERMOSEAL</c:v>
                </c:pt>
                <c:pt idx="9">
                  <c:v>SENSODYNE</c:v>
                </c:pt>
              </c:strCache>
            </c:strRef>
          </c:cat>
          <c:val>
            <c:numRef>
              <c:f>INSIGHTS!$E$5:$E$15</c:f>
              <c:numCache>
                <c:formatCode>0</c:formatCode>
                <c:ptCount val="10"/>
                <c:pt idx="0">
                  <c:v>2320</c:v>
                </c:pt>
                <c:pt idx="1">
                  <c:v>4</c:v>
                </c:pt>
                <c:pt idx="2">
                  <c:v>10</c:v>
                </c:pt>
                <c:pt idx="3">
                  <c:v>6</c:v>
                </c:pt>
                <c:pt idx="4">
                  <c:v>2</c:v>
                </c:pt>
                <c:pt idx="5">
                  <c:v>9656</c:v>
                </c:pt>
                <c:pt idx="6">
                  <c:v>22</c:v>
                </c:pt>
                <c:pt idx="7">
                  <c:v>1364</c:v>
                </c:pt>
                <c:pt idx="8">
                  <c:v>52</c:v>
                </c:pt>
                <c:pt idx="9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110-4767-89DE-09892617734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309325152"/>
        <c:axId val="2110215712"/>
      </c:lineChart>
      <c:catAx>
        <c:axId val="1309325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0215712"/>
        <c:crosses val="autoZero"/>
        <c:auto val="1"/>
        <c:lblAlgn val="ctr"/>
        <c:lblOffset val="100"/>
        <c:noMultiLvlLbl val="0"/>
      </c:catAx>
      <c:valAx>
        <c:axId val="2110215712"/>
        <c:scaling>
          <c:orientation val="minMax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0932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(working).xlsx]INSIGHTS!PivotTable26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ADDATE By Program</a:t>
            </a:r>
          </a:p>
        </c:rich>
      </c:tx>
      <c:layout>
        <c:manualLayout>
          <c:xMode val="edge"/>
          <c:yMode val="edge"/>
          <c:x val="0.28293744531933507"/>
          <c:y val="8.23126275882181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pattFill prst="ltDn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solidFill>
              <a:schemeClr val="accent1"/>
            </a:solidFill>
          </a:ln>
          <a:effectLst/>
          <a:sp3d>
            <a:contourClr>
              <a:schemeClr val="accent1"/>
            </a:contourClr>
          </a:sp3d>
        </c:spPr>
        <c:marker>
          <c:symbol val="circle"/>
          <c:size val="6"/>
          <c:spPr>
            <a:solidFill>
              <a:schemeClr val="accent1"/>
            </a:solidFill>
            <a:ln>
              <a:noFill/>
            </a:ln>
            <a:effectLst/>
          </c:spPr>
        </c:marker>
      </c:pivotFmt>
      <c:pivotFmt>
        <c:idx val="1"/>
        <c:spPr>
          <a:pattFill prst="ltDn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solidFill>
              <a:schemeClr val="accent1"/>
            </a:solidFill>
          </a:ln>
          <a:effectLst/>
          <a:sp3d>
            <a:contourClr>
              <a:schemeClr val="accent1"/>
            </a:contourClr>
          </a:sp3d>
        </c:spPr>
        <c:marker>
          <c:symbol val="none"/>
        </c:marker>
      </c:pivotFmt>
      <c:pivotFmt>
        <c:idx val="2"/>
        <c:spPr>
          <a:pattFill prst="ltDn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solidFill>
              <a:schemeClr val="accent1"/>
            </a:solidFill>
          </a:ln>
          <a:effectLst/>
          <a:sp3d>
            <a:contourClr>
              <a:schemeClr val="accent1"/>
            </a:contourClr>
          </a:sp3d>
        </c:spPr>
        <c:marker>
          <c:symbol val="none"/>
        </c:marker>
      </c:pivotFmt>
      <c:pivotFmt>
        <c:idx val="3"/>
        <c:spPr>
          <a:pattFill prst="ltDn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solidFill>
              <a:schemeClr val="accent1"/>
            </a:solidFill>
          </a:ln>
          <a:effectLst/>
          <a:sp3d>
            <a:contourClr>
              <a:schemeClr val="accent1"/>
            </a:contourClr>
          </a:sp3d>
        </c:spPr>
        <c:marker>
          <c:symbol val="none"/>
        </c:marker>
      </c:pivotFmt>
      <c:pivotFmt>
        <c:idx val="4"/>
        <c:spPr>
          <a:pattFill prst="ltDnDiag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solidFill>
              <a:schemeClr val="accent1"/>
            </a:solidFill>
          </a:ln>
          <a:effectLst/>
          <a:sp3d>
            <a:contourClr>
              <a:schemeClr val="accent1"/>
            </a:contourClr>
          </a:sp3d>
        </c:spPr>
        <c:marker>
          <c:symbol val="none"/>
        </c:marker>
      </c:pivotFmt>
    </c:pivotFmts>
    <c:view3D>
      <c:rotX val="10"/>
      <c:rotY val="0"/>
      <c:depthPercent val="100"/>
      <c:rAngAx val="0"/>
    </c:view3D>
    <c:floor>
      <c:thickness val="0"/>
      <c:spPr>
        <a:solidFill>
          <a:schemeClr val="lt1"/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tx>
            <c:strRef>
              <c:f>INSIGHTS!$H$28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ltDnDiag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solidFill>
                <a:schemeClr val="accent1"/>
              </a:solidFill>
            </a:ln>
            <a:effectLst/>
            <a:sp3d>
              <a:contourClr>
                <a:schemeClr val="accent1"/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INSIGHTS!$G$29:$G$39</c:f>
              <c:strCache>
                <c:ptCount val="10"/>
                <c:pt idx="0">
                  <c:v>03-May-2023</c:v>
                </c:pt>
                <c:pt idx="1">
                  <c:v>04-May-2023</c:v>
                </c:pt>
                <c:pt idx="2">
                  <c:v>08-May-2023</c:v>
                </c:pt>
                <c:pt idx="3">
                  <c:v>16-May-2023</c:v>
                </c:pt>
                <c:pt idx="4">
                  <c:v>17-May-2023</c:v>
                </c:pt>
                <c:pt idx="5">
                  <c:v>18-May-2023</c:v>
                </c:pt>
                <c:pt idx="6">
                  <c:v>19-May-2023</c:v>
                </c:pt>
                <c:pt idx="7">
                  <c:v>22-May-2023</c:v>
                </c:pt>
                <c:pt idx="8">
                  <c:v>23-May-2023</c:v>
                </c:pt>
                <c:pt idx="9">
                  <c:v>26-May-2023</c:v>
                </c:pt>
              </c:strCache>
            </c:strRef>
          </c:cat>
          <c:val>
            <c:numRef>
              <c:f>INSIGHTS!$H$29:$H$39</c:f>
              <c:numCache>
                <c:formatCode>0</c:formatCode>
                <c:ptCount val="10"/>
                <c:pt idx="0">
                  <c:v>570</c:v>
                </c:pt>
                <c:pt idx="1">
                  <c:v>610</c:v>
                </c:pt>
                <c:pt idx="2">
                  <c:v>670</c:v>
                </c:pt>
                <c:pt idx="3">
                  <c:v>550</c:v>
                </c:pt>
                <c:pt idx="4">
                  <c:v>556</c:v>
                </c:pt>
                <c:pt idx="5">
                  <c:v>542</c:v>
                </c:pt>
                <c:pt idx="6">
                  <c:v>546</c:v>
                </c:pt>
                <c:pt idx="7">
                  <c:v>642</c:v>
                </c:pt>
                <c:pt idx="8">
                  <c:v>576</c:v>
                </c:pt>
                <c:pt idx="9">
                  <c:v>534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D75-40B2-BA68-DBDC943516F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60"/>
        <c:gapDepth val="0"/>
        <c:shape val="box"/>
        <c:axId val="1147532128"/>
        <c:axId val="1145077792"/>
        <c:axId val="0"/>
      </c:bar3DChart>
      <c:catAx>
        <c:axId val="11475321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5077792"/>
        <c:crosses val="autoZero"/>
        <c:auto val="1"/>
        <c:lblAlgn val="ctr"/>
        <c:lblOffset val="100"/>
        <c:noMultiLvlLbl val="0"/>
      </c:catAx>
      <c:valAx>
        <c:axId val="1145077792"/>
        <c:scaling>
          <c:orientation val="minMax"/>
        </c:scaling>
        <c:delete val="0"/>
        <c:axPos val="b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532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(working).xlsx]INSIGHTS!PivotTable24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Station By Program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diamond"/>
          <c:size val="5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INSIGHTS!$E$28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INSIGHTS!$D$29:$D$39</c:f>
              <c:strCache>
                <c:ptCount val="10"/>
                <c:pt idx="0">
                  <c:v>CITY FM LAGOS</c:v>
                </c:pt>
                <c:pt idx="1">
                  <c:v>COOL 96.9 FM,LAGOS</c:v>
                </c:pt>
                <c:pt idx="2">
                  <c:v>COOL FM PHARCOURT</c:v>
                </c:pt>
                <c:pt idx="3">
                  <c:v>KSMC FM 90.9  KADUNA</c:v>
                </c:pt>
                <c:pt idx="4">
                  <c:v>LIBERTY HAUSA 103.5 FM</c:v>
                </c:pt>
                <c:pt idx="5">
                  <c:v>MAX 102.3 FM</c:v>
                </c:pt>
                <c:pt idx="6">
                  <c:v>NIGERIA INFO 99.3</c:v>
                </c:pt>
                <c:pt idx="7">
                  <c:v>WAZOBIA FM 95.1, LAGOS</c:v>
                </c:pt>
                <c:pt idx="8">
                  <c:v>WAZOBIA FM ONITSHA</c:v>
                </c:pt>
                <c:pt idx="9">
                  <c:v>WAZOBIA FM PHARCOURT</c:v>
                </c:pt>
              </c:strCache>
            </c:strRef>
          </c:cat>
          <c:val>
            <c:numRef>
              <c:f>INSIGHTS!$E$29:$E$39</c:f>
              <c:numCache>
                <c:formatCode>0</c:formatCode>
                <c:ptCount val="10"/>
                <c:pt idx="0">
                  <c:v>388</c:v>
                </c:pt>
                <c:pt idx="1">
                  <c:v>460</c:v>
                </c:pt>
                <c:pt idx="2">
                  <c:v>408</c:v>
                </c:pt>
                <c:pt idx="3">
                  <c:v>456</c:v>
                </c:pt>
                <c:pt idx="4">
                  <c:v>456</c:v>
                </c:pt>
                <c:pt idx="5">
                  <c:v>408</c:v>
                </c:pt>
                <c:pt idx="6">
                  <c:v>460</c:v>
                </c:pt>
                <c:pt idx="7">
                  <c:v>460</c:v>
                </c:pt>
                <c:pt idx="8">
                  <c:v>456</c:v>
                </c:pt>
                <c:pt idx="9">
                  <c:v>456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16-4A0E-9CE0-0637FEBD40A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1147965008"/>
        <c:axId val="1153188560"/>
      </c:barChart>
      <c:catAx>
        <c:axId val="11479650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53188560"/>
        <c:crosses val="autoZero"/>
        <c:auto val="1"/>
        <c:lblAlgn val="ctr"/>
        <c:lblOffset val="100"/>
        <c:noMultiLvlLbl val="0"/>
      </c:catAx>
      <c:valAx>
        <c:axId val="1153188560"/>
        <c:scaling>
          <c:orientation val="minMax"/>
        </c:scaling>
        <c:delete val="0"/>
        <c:axPos val="b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965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(working).xlsx]INSIGHTS!PivotTable29</c:name>
    <c:fmtId val="2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2000" b="1" dirty="0"/>
              <a:t>ADVERT</a:t>
            </a:r>
            <a:r>
              <a:rPr lang="en-GB" sz="2000" b="1" baseline="0" dirty="0"/>
              <a:t> BY MEDIUM</a:t>
            </a:r>
            <a:endParaRPr lang="en-GB" sz="2000" b="1" dirty="0"/>
          </a:p>
        </c:rich>
      </c:tx>
      <c:layout>
        <c:manualLayout>
          <c:xMode val="edge"/>
          <c:yMode val="edge"/>
          <c:x val="0.37528744072958753"/>
          <c:y val="0"/>
        </c:manualLayout>
      </c:layout>
      <c:overlay val="0"/>
      <c:spPr>
        <a:noFill/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9542496202298241E-2"/>
          <c:y val="3.6134497864739254E-2"/>
          <c:w val="0.85394430323295112"/>
          <c:h val="0.89819869883798786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INSIGHTS!$K$48:$K$49</c:f>
              <c:strCache>
                <c:ptCount val="1"/>
                <c:pt idx="0">
                  <c:v>Cable TV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INSIGHTS!$J$50:$J$55</c:f>
              <c:strCache>
                <c:ptCount val="5"/>
                <c:pt idx="0">
                  <c:v>GLAXOSMITHKLINE NIG PLC</c:v>
                </c:pt>
                <c:pt idx="1">
                  <c:v>ICPA HEALTH PRODUCTS LTD</c:v>
                </c:pt>
                <c:pt idx="2">
                  <c:v>PROCTER &amp; GAMBLE NIG.LTD.</c:v>
                </c:pt>
                <c:pt idx="3">
                  <c:v>TOLARAM GROUP</c:v>
                </c:pt>
                <c:pt idx="4">
                  <c:v>UNILEVER NIG PLC</c:v>
                </c:pt>
              </c:strCache>
            </c:strRef>
          </c:cat>
          <c:val>
            <c:numRef>
              <c:f>INSIGHTS!$K$50:$K$55</c:f>
              <c:numCache>
                <c:formatCode>0</c:formatCode>
                <c:ptCount val="5"/>
                <c:pt idx="1">
                  <c:v>52</c:v>
                </c:pt>
                <c:pt idx="2">
                  <c:v>560</c:v>
                </c:pt>
                <c:pt idx="3">
                  <c:v>860</c:v>
                </c:pt>
                <c:pt idx="4">
                  <c:v>864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66-466A-B995-BE15D0665F12}"/>
            </c:ext>
          </c:extLst>
        </c:ser>
        <c:ser>
          <c:idx val="1"/>
          <c:order val="1"/>
          <c:tx>
            <c:strRef>
              <c:f>INSIGHTS!$L$48:$L$49</c:f>
              <c:strCache>
                <c:ptCount val="1"/>
                <c:pt idx="0">
                  <c:v>Outdoor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INSIGHTS!$J$50:$J$55</c:f>
              <c:strCache>
                <c:ptCount val="5"/>
                <c:pt idx="0">
                  <c:v>GLAXOSMITHKLINE NIG PLC</c:v>
                </c:pt>
                <c:pt idx="1">
                  <c:v>ICPA HEALTH PRODUCTS LTD</c:v>
                </c:pt>
                <c:pt idx="2">
                  <c:v>PROCTER &amp; GAMBLE NIG.LTD.</c:v>
                </c:pt>
                <c:pt idx="3">
                  <c:v>TOLARAM GROUP</c:v>
                </c:pt>
                <c:pt idx="4">
                  <c:v>UNILEVER NIG PLC</c:v>
                </c:pt>
              </c:strCache>
            </c:strRef>
          </c:cat>
          <c:val>
            <c:numRef>
              <c:f>INSIGHTS!$L$50:$L$55</c:f>
              <c:numCache>
                <c:formatCode>General</c:formatCode>
                <c:ptCount val="5"/>
                <c:pt idx="0" formatCode="0">
                  <c:v>2</c:v>
                </c:pt>
                <c:pt idx="3" formatCode="0">
                  <c:v>58</c:v>
                </c:pt>
                <c:pt idx="4" formatCode="0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66-466A-B995-BE15D0665F12}"/>
            </c:ext>
          </c:extLst>
        </c:ser>
        <c:ser>
          <c:idx val="2"/>
          <c:order val="2"/>
          <c:tx>
            <c:strRef>
              <c:f>INSIGHTS!$M$48:$M$49</c:f>
              <c:strCache>
                <c:ptCount val="1"/>
                <c:pt idx="0">
                  <c:v>Radio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INSIGHTS!$J$50:$J$55</c:f>
              <c:strCache>
                <c:ptCount val="5"/>
                <c:pt idx="0">
                  <c:v>GLAXOSMITHKLINE NIG PLC</c:v>
                </c:pt>
                <c:pt idx="1">
                  <c:v>ICPA HEALTH PRODUCTS LTD</c:v>
                </c:pt>
                <c:pt idx="2">
                  <c:v>PROCTER &amp; GAMBLE NIG.LTD.</c:v>
                </c:pt>
                <c:pt idx="3">
                  <c:v>TOLARAM GROUP</c:v>
                </c:pt>
                <c:pt idx="4">
                  <c:v>UNILEVER NIG PLC</c:v>
                </c:pt>
              </c:strCache>
            </c:strRef>
          </c:cat>
          <c:val>
            <c:numRef>
              <c:f>INSIGHTS!$M$50:$M$55</c:f>
              <c:numCache>
                <c:formatCode>General</c:formatCode>
                <c:ptCount val="5"/>
                <c:pt idx="3" formatCode="0">
                  <c:v>6782</c:v>
                </c:pt>
                <c:pt idx="4" formatCode="0">
                  <c:v>916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66-466A-B995-BE15D0665F12}"/>
            </c:ext>
          </c:extLst>
        </c:ser>
        <c:ser>
          <c:idx val="3"/>
          <c:order val="3"/>
          <c:tx>
            <c:strRef>
              <c:f>INSIGHTS!$N$48:$N$49</c:f>
              <c:strCache>
                <c:ptCount val="1"/>
                <c:pt idx="0">
                  <c:v>TV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INSIGHTS!$J$50:$J$55</c:f>
              <c:strCache>
                <c:ptCount val="5"/>
                <c:pt idx="0">
                  <c:v>GLAXOSMITHKLINE NIG PLC</c:v>
                </c:pt>
                <c:pt idx="1">
                  <c:v>ICPA HEALTH PRODUCTS LTD</c:v>
                </c:pt>
                <c:pt idx="2">
                  <c:v>PROCTER &amp; GAMBLE NIG.LTD.</c:v>
                </c:pt>
                <c:pt idx="3">
                  <c:v>TOLARAM GROUP</c:v>
                </c:pt>
                <c:pt idx="4">
                  <c:v>UNILEVER NIG PLC</c:v>
                </c:pt>
              </c:strCache>
            </c:strRef>
          </c:cat>
          <c:val>
            <c:numRef>
              <c:f>INSIGHTS!$N$50:$N$55</c:f>
              <c:numCache>
                <c:formatCode>General</c:formatCode>
                <c:ptCount val="5"/>
                <c:pt idx="0" formatCode="0">
                  <c:v>8</c:v>
                </c:pt>
                <c:pt idx="2" formatCode="0">
                  <c:v>826</c:v>
                </c:pt>
                <c:pt idx="3" formatCode="0">
                  <c:v>1956</c:v>
                </c:pt>
                <c:pt idx="4" formatCode="0">
                  <c:v>550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066-466A-B995-BE15D0665F1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276238944"/>
        <c:axId val="1279777808"/>
        <c:axId val="0"/>
      </c:bar3DChart>
      <c:catAx>
        <c:axId val="1276238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9777808"/>
        <c:crosses val="autoZero"/>
        <c:auto val="1"/>
        <c:lblAlgn val="ctr"/>
        <c:lblOffset val="100"/>
        <c:noMultiLvlLbl val="0"/>
      </c:catAx>
      <c:valAx>
        <c:axId val="1279777808"/>
        <c:scaling>
          <c:orientation val="minMax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623894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n>
            <a:noFill/>
          </a:ln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(working).xlsx]INSIGHTS!PivotTable16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</a:t>
            </a:r>
            <a:r>
              <a:rPr lang="en-US" baseline="0"/>
              <a:t> 10 SPOT BY STATION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7218760698390981E-2"/>
          <c:y val="0.1986030396610042"/>
          <c:w val="0.8698770778652668"/>
          <c:h val="0.67003098571011954"/>
        </c:manualLayout>
      </c:layout>
      <c:lineChart>
        <c:grouping val="stacked"/>
        <c:varyColors val="0"/>
        <c:ser>
          <c:idx val="0"/>
          <c:order val="0"/>
          <c:tx>
            <c:strRef>
              <c:f>INSIGHTS!$H$112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INSIGHTS!$G$113:$G$123</c:f>
              <c:strCache>
                <c:ptCount val="10"/>
                <c:pt idx="0">
                  <c:v>COOL 96.9 FM,LAGOS</c:v>
                </c:pt>
                <c:pt idx="1">
                  <c:v>COOL FM PHARCOURT</c:v>
                </c:pt>
                <c:pt idx="2">
                  <c:v>KSMC FM 90.9  KADUNA</c:v>
                </c:pt>
                <c:pt idx="3">
                  <c:v>LIBERTY HAUSA 103.5 FM</c:v>
                </c:pt>
                <c:pt idx="4">
                  <c:v>MAX 102.3 FM</c:v>
                </c:pt>
                <c:pt idx="5">
                  <c:v>NIGERIA INFO 99.3</c:v>
                </c:pt>
                <c:pt idx="6">
                  <c:v>WAZOBIA FM 95.1, LAGOS</c:v>
                </c:pt>
                <c:pt idx="7">
                  <c:v>WAZOBIA FM ONITSHA</c:v>
                </c:pt>
                <c:pt idx="8">
                  <c:v>WAZOBIA FM PHARCOURT</c:v>
                </c:pt>
                <c:pt idx="9">
                  <c:v>ZEE WORLD DSTV</c:v>
                </c:pt>
              </c:strCache>
            </c:strRef>
          </c:cat>
          <c:val>
            <c:numRef>
              <c:f>INSIGHTS!$H$113:$H$123</c:f>
              <c:numCache>
                <c:formatCode>0</c:formatCode>
                <c:ptCount val="10"/>
                <c:pt idx="0">
                  <c:v>526</c:v>
                </c:pt>
                <c:pt idx="1">
                  <c:v>408</c:v>
                </c:pt>
                <c:pt idx="2">
                  <c:v>456</c:v>
                </c:pt>
                <c:pt idx="3">
                  <c:v>456</c:v>
                </c:pt>
                <c:pt idx="4">
                  <c:v>452</c:v>
                </c:pt>
                <c:pt idx="5">
                  <c:v>466</c:v>
                </c:pt>
                <c:pt idx="6">
                  <c:v>522</c:v>
                </c:pt>
                <c:pt idx="7">
                  <c:v>516</c:v>
                </c:pt>
                <c:pt idx="8">
                  <c:v>488</c:v>
                </c:pt>
                <c:pt idx="9">
                  <c:v>408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367-4EEC-96DA-E5B56B6AB0B8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949312335"/>
        <c:axId val="2029186351"/>
      </c:lineChart>
      <c:catAx>
        <c:axId val="1949312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9186351"/>
        <c:crosses val="autoZero"/>
        <c:auto val="1"/>
        <c:lblAlgn val="ctr"/>
        <c:lblOffset val="100"/>
        <c:noMultiLvlLbl val="0"/>
      </c:catAx>
      <c:valAx>
        <c:axId val="2029186351"/>
        <c:scaling>
          <c:orientation val="minMax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93123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>
      <a:glow rad="63500">
        <a:schemeClr val="accent1">
          <a:satMod val="175000"/>
          <a:alpha val="40000"/>
        </a:schemeClr>
      </a:glow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(working).xlsx]INSIGHTS!PivotTable6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PROGRAM</a:t>
            </a:r>
            <a:r>
              <a:rPr lang="en-US" baseline="0"/>
              <a:t> BY SPEND</a:t>
            </a:r>
          </a:p>
          <a:p>
            <a:pPr>
              <a:defRPr/>
            </a:pPr>
            <a:endParaRPr lang="en-US"/>
          </a:p>
        </c:rich>
      </c:tx>
      <c:layout>
        <c:manualLayout>
          <c:xMode val="edge"/>
          <c:yMode val="edge"/>
          <c:x val="0.26370489385379675"/>
          <c:y val="5.09714652154837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INSIGHTS!$B$51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INSIGHTS!$A$52:$A$62</c:f>
              <c:strCache>
                <c:ptCount val="10"/>
                <c:pt idx="0">
                  <c:v>HAPPY FAMILY</c:v>
                </c:pt>
                <c:pt idx="1">
                  <c:v>LED DISPLAY BOARD</c:v>
                </c:pt>
                <c:pt idx="2">
                  <c:v>MOVIE</c:v>
                </c:pt>
                <c:pt idx="3">
                  <c:v>NEWS</c:v>
                </c:pt>
                <c:pt idx="4">
                  <c:v>NEWS BLITZ</c:v>
                </c:pt>
                <c:pt idx="5">
                  <c:v>PORTRAIT(3MX6M)</c:v>
                </c:pt>
                <c:pt idx="6">
                  <c:v>RUN OFF SPOTS -TV</c:v>
                </c:pt>
                <c:pt idx="7">
                  <c:v>RUN OFF SPOTS-RADIO</c:v>
                </c:pt>
                <c:pt idx="8">
                  <c:v>UNIPOLE</c:v>
                </c:pt>
                <c:pt idx="9">
                  <c:v>WALL DRAPES</c:v>
                </c:pt>
              </c:strCache>
            </c:strRef>
          </c:cat>
          <c:val>
            <c:numRef>
              <c:f>INSIGHTS!$B$52:$B$62</c:f>
              <c:numCache>
                <c:formatCode>#,##0\ [$₦-467]</c:formatCode>
                <c:ptCount val="10"/>
                <c:pt idx="0">
                  <c:v>2715876</c:v>
                </c:pt>
                <c:pt idx="1">
                  <c:v>300333333.22000015</c:v>
                </c:pt>
                <c:pt idx="2">
                  <c:v>2163424</c:v>
                </c:pt>
                <c:pt idx="3">
                  <c:v>21989424</c:v>
                </c:pt>
                <c:pt idx="4">
                  <c:v>2342318</c:v>
                </c:pt>
                <c:pt idx="5">
                  <c:v>6333333.3399999999</c:v>
                </c:pt>
                <c:pt idx="6">
                  <c:v>225479614</c:v>
                </c:pt>
                <c:pt idx="7">
                  <c:v>34902288</c:v>
                </c:pt>
                <c:pt idx="8">
                  <c:v>3750000</c:v>
                </c:pt>
                <c:pt idx="9">
                  <c:v>8201922.6600000001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18E-43BF-9DF0-442B6B8D2F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68805199"/>
        <c:axId val="1752981455"/>
      </c:lineChart>
      <c:catAx>
        <c:axId val="76880519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2981455"/>
        <c:crosses val="autoZero"/>
        <c:auto val="1"/>
        <c:lblAlgn val="ctr"/>
        <c:lblOffset val="100"/>
        <c:noMultiLvlLbl val="0"/>
      </c:catAx>
      <c:valAx>
        <c:axId val="1752981455"/>
        <c:scaling>
          <c:orientation val="minMax"/>
        </c:scaling>
        <c:delete val="0"/>
        <c:axPos val="l"/>
        <c:numFmt formatCode="#,##0\ [$₦-467]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88051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>
      <a:glow rad="63500">
        <a:schemeClr val="accent1">
          <a:satMod val="175000"/>
          <a:alpha val="40000"/>
        </a:schemeClr>
      </a:glow>
      <a:outerShdw blurRad="50800" dist="38100" dir="2700000" algn="tl" rotWithShape="0">
        <a:prstClr val="black">
          <a:alpha val="40000"/>
        </a:prstClr>
      </a:outerShdw>
      <a:softEdge rad="12700"/>
    </a:effectLst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(working).xlsx]INSIGHTS!PivotTable4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STATION VS SPEND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222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solidFill>
              <a:schemeClr val="accent1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4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2222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solidFill>
              <a:schemeClr val="accent1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  <c:pivotFmt>
        <c:idx val="5"/>
        <c:spPr>
          <a:gradFill rotWithShape="1">
            <a:gsLst>
              <a:gs pos="0">
                <a:schemeClr val="accent1">
                  <a:tint val="64000"/>
                  <a:lumMod val="118000"/>
                </a:schemeClr>
              </a:gs>
              <a:gs pos="100000">
                <a:schemeClr val="accent1">
                  <a:tint val="92000"/>
                  <a:alpha val="100000"/>
                  <a:lumMod val="110000"/>
                </a:schemeClr>
              </a:gs>
            </a:gsLst>
            <a:lin ang="5400000" scaled="0"/>
          </a:gradFill>
          <a:ln w="2222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solidFill>
              <a:schemeClr val="accent1"/>
            </a:solidFill>
            <a:ln w="9525" cap="flat" cmpd="sng" algn="ctr">
              <a:solidFill>
                <a:schemeClr val="accent1"/>
              </a:solidFill>
              <a:round/>
            </a:ln>
            <a:effectLst/>
          </c:spPr>
        </c:marker>
      </c:pivotFmt>
    </c:pivotFmts>
    <c:plotArea>
      <c:layout>
        <c:manualLayout>
          <c:layoutTarget val="inner"/>
          <c:xMode val="edge"/>
          <c:yMode val="edge"/>
          <c:x val="0.23981995039214749"/>
          <c:y val="0.12854136643029301"/>
          <c:w val="0.75565291954941094"/>
          <c:h val="0.55478920550992916"/>
        </c:manualLayout>
      </c:layout>
      <c:lineChart>
        <c:grouping val="standard"/>
        <c:varyColors val="0"/>
        <c:ser>
          <c:idx val="0"/>
          <c:order val="0"/>
          <c:tx>
            <c:strRef>
              <c:f>INSIGHTS!$B$28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cat>
            <c:strRef>
              <c:f>INSIGHTS!$A$29:$A$39</c:f>
              <c:strCache>
                <c:ptCount val="10"/>
                <c:pt idx="0">
                  <c:v>AFRICA MAGIC FAMILY DSTV</c:v>
                </c:pt>
                <c:pt idx="1">
                  <c:v>AFRICA MAGIC FAMILY GOTV</c:v>
                </c:pt>
                <c:pt idx="2">
                  <c:v>AFRICA MAGIC SHOWCASE DSTV</c:v>
                </c:pt>
                <c:pt idx="3">
                  <c:v>AFRICA MAGIC YORUBA GOTV</c:v>
                </c:pt>
                <c:pt idx="4">
                  <c:v>AIT LAGOS</c:v>
                </c:pt>
                <c:pt idx="5">
                  <c:v>GALAXY TV UHF CHANN 27,LAGOS</c:v>
                </c:pt>
                <c:pt idx="6">
                  <c:v>NIGERIAN IDOL DSTV</c:v>
                </c:pt>
                <c:pt idx="7">
                  <c:v>ONTV LAGOS</c:v>
                </c:pt>
                <c:pt idx="8">
                  <c:v>Outdoor</c:v>
                </c:pt>
                <c:pt idx="9">
                  <c:v>ZEE WORLD DSTV</c:v>
                </c:pt>
              </c:strCache>
            </c:strRef>
          </c:cat>
          <c:val>
            <c:numRef>
              <c:f>INSIGHTS!$B$29:$B$39</c:f>
              <c:numCache>
                <c:formatCode>#,##0\ [$₦-467]</c:formatCode>
                <c:ptCount val="10"/>
                <c:pt idx="0">
                  <c:v>28600000</c:v>
                </c:pt>
                <c:pt idx="1">
                  <c:v>9569778</c:v>
                </c:pt>
                <c:pt idx="2">
                  <c:v>21180000</c:v>
                </c:pt>
                <c:pt idx="3">
                  <c:v>11400000</c:v>
                </c:pt>
                <c:pt idx="4">
                  <c:v>25348630</c:v>
                </c:pt>
                <c:pt idx="5">
                  <c:v>13493494</c:v>
                </c:pt>
                <c:pt idx="6">
                  <c:v>14940000</c:v>
                </c:pt>
                <c:pt idx="7">
                  <c:v>14040000</c:v>
                </c:pt>
                <c:pt idx="8">
                  <c:v>321190289.20000005</c:v>
                </c:pt>
                <c:pt idx="9">
                  <c:v>18360000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13-47AA-8200-17E6515451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marker val="1"/>
        <c:smooth val="0"/>
        <c:axId val="1166756335"/>
        <c:axId val="785537711"/>
      </c:lineChart>
      <c:catAx>
        <c:axId val="1166756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5537711"/>
        <c:crosses val="autoZero"/>
        <c:auto val="1"/>
        <c:lblAlgn val="ctr"/>
        <c:lblOffset val="100"/>
        <c:noMultiLvlLbl val="0"/>
      </c:catAx>
      <c:valAx>
        <c:axId val="785537711"/>
        <c:scaling>
          <c:orientation val="minMax"/>
        </c:scaling>
        <c:delete val="0"/>
        <c:axPos val="l"/>
        <c:numFmt formatCode="#,##0\ [$₦-467]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6756335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(working).xlsx]INSIGHTS!PivotTable23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Identifier</a:t>
            </a:r>
            <a:r>
              <a:rPr lang="en-GB" baseline="0"/>
              <a:t> By Spend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</c:pivotFmts>
    <c:plotArea>
      <c:layout>
        <c:manualLayout>
          <c:layoutTarget val="inner"/>
          <c:xMode val="edge"/>
          <c:yMode val="edge"/>
          <c:x val="0.17719988995886804"/>
          <c:y val="0.12727299622229302"/>
          <c:w val="0.82280011004113196"/>
          <c:h val="0.45680101042283011"/>
        </c:manualLayout>
      </c:layout>
      <c:lineChart>
        <c:grouping val="standard"/>
        <c:varyColors val="0"/>
        <c:ser>
          <c:idx val="0"/>
          <c:order val="0"/>
          <c:tx>
            <c:strRef>
              <c:f>INSIGHTS!$I$13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INSIGHTS!$H$14:$H$24</c:f>
              <c:strCache>
                <c:ptCount val="10"/>
                <c:pt idx="0">
                  <c:v>ALL ROUND PROTECTION FOR...</c:v>
                </c:pt>
                <c:pt idx="1">
                  <c:v>CLOSE UP EVER FRESH TRIPLE FRESH FORMULA (GISELLE)[T30E]</c:v>
                </c:pt>
                <c:pt idx="2">
                  <c:v>CLOSE UP TRIPLE FRESH FORMULA (DATE PHOTOBOOT)[T30E]</c:v>
                </c:pt>
                <c:pt idx="3">
                  <c:v>CLOSE UP TRIPLE FRESH FORMULA[T30E]</c:v>
                </c:pt>
                <c:pt idx="4">
                  <c:v>COLGATE CAVITY PROTECTION (LOCKS CALCIUM IN)[T30E]</c:v>
                </c:pt>
                <c:pt idx="5">
                  <c:v>ORAL-B TOOTH BRUSH PRO-EXPERT TOOTH BRUSH[T30E]</c:v>
                </c:pt>
                <c:pt idx="6">
                  <c:v>ORAL-B TOOTH PASTE 2 IN 1 LONG LASTING FRESHNESS[T30E]</c:v>
                </c:pt>
                <c:pt idx="7">
                  <c:v>ORAL-B TOOTH PASTE DONT COMPROMISE YOUR ORAL HEALTH[T30E]</c:v>
                </c:pt>
                <c:pt idx="8">
                  <c:v>ORAL-B TOOTH PASTE PRO HEALTH SILENCE TOOTHACHE[T30E]</c:v>
                </c:pt>
                <c:pt idx="9">
                  <c:v>SENSODYNE LIFES TOO SHORT FOR SENSITIVITY[T15E]</c:v>
                </c:pt>
              </c:strCache>
            </c:strRef>
          </c:cat>
          <c:val>
            <c:numRef>
              <c:f>INSIGHTS!$I$14:$I$24</c:f>
              <c:numCache>
                <c:formatCode>"$"#,##0</c:formatCode>
                <c:ptCount val="10"/>
                <c:pt idx="0">
                  <c:v>300608</c:v>
                </c:pt>
                <c:pt idx="1">
                  <c:v>72667195.319999993</c:v>
                </c:pt>
                <c:pt idx="2">
                  <c:v>25001042</c:v>
                </c:pt>
                <c:pt idx="3">
                  <c:v>4391901.34</c:v>
                </c:pt>
                <c:pt idx="4">
                  <c:v>135219986</c:v>
                </c:pt>
                <c:pt idx="5">
                  <c:v>769450</c:v>
                </c:pt>
                <c:pt idx="6">
                  <c:v>18863642</c:v>
                </c:pt>
                <c:pt idx="7">
                  <c:v>47513868</c:v>
                </c:pt>
                <c:pt idx="8">
                  <c:v>683428</c:v>
                </c:pt>
                <c:pt idx="9">
                  <c:v>232000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615-4EB4-B9CF-F0A6D0E488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47946208"/>
        <c:axId val="1096327296"/>
      </c:lineChart>
      <c:catAx>
        <c:axId val="11479462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6327296"/>
        <c:crosses val="autoZero"/>
        <c:auto val="1"/>
        <c:lblAlgn val="ctr"/>
        <c:lblOffset val="100"/>
        <c:noMultiLvlLbl val="0"/>
      </c:catAx>
      <c:valAx>
        <c:axId val="1096327296"/>
        <c:scaling>
          <c:orientation val="minMax"/>
        </c:scaling>
        <c:delete val="0"/>
        <c:axPos val="l"/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7946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(working).xlsx]INSIGHTS!PivotTable17</c:name>
    <c:fmtId val="2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Total Spend by Brand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diamond"/>
          <c:size val="5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INSIGHTS!$E$100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INSIGHTS!$D$101:$D$111</c:f>
              <c:strCache>
                <c:ptCount val="10"/>
                <c:pt idx="0">
                  <c:v>CLOSE UP</c:v>
                </c:pt>
                <c:pt idx="1">
                  <c:v>CLOSE UP COOL BREEZE</c:v>
                </c:pt>
                <c:pt idx="2">
                  <c:v>CLOSE UP DEEP ACTION</c:v>
                </c:pt>
                <c:pt idx="3">
                  <c:v>CLOSE UP RED HOT</c:v>
                </c:pt>
                <c:pt idx="4">
                  <c:v>CLOSE-UP EROS</c:v>
                </c:pt>
                <c:pt idx="5">
                  <c:v>COLGATE</c:v>
                </c:pt>
                <c:pt idx="6">
                  <c:v>ORAL-B TOOTH BRUSH</c:v>
                </c:pt>
                <c:pt idx="7">
                  <c:v>ORAL-B TOOTH PASTE</c:v>
                </c:pt>
                <c:pt idx="8">
                  <c:v>RA THERMOSEAL</c:v>
                </c:pt>
                <c:pt idx="9">
                  <c:v>SENSODYNE</c:v>
                </c:pt>
              </c:strCache>
            </c:strRef>
          </c:cat>
          <c:val>
            <c:numRef>
              <c:f>INSIGHTS!$E$101:$E$111</c:f>
              <c:numCache>
                <c:formatCode>#,##0\ [$₦-467]</c:formatCode>
                <c:ptCount val="10"/>
                <c:pt idx="0">
                  <c:v>107357934.66</c:v>
                </c:pt>
                <c:pt idx="1">
                  <c:v>69564</c:v>
                </c:pt>
                <c:pt idx="2">
                  <c:v>211826</c:v>
                </c:pt>
                <c:pt idx="3">
                  <c:v>110718</c:v>
                </c:pt>
                <c:pt idx="4">
                  <c:v>51652</c:v>
                </c:pt>
                <c:pt idx="5">
                  <c:v>476844540.53999984</c:v>
                </c:pt>
                <c:pt idx="6">
                  <c:v>1099144</c:v>
                </c:pt>
                <c:pt idx="7">
                  <c:v>68077806</c:v>
                </c:pt>
                <c:pt idx="8">
                  <c:v>2340000</c:v>
                </c:pt>
                <c:pt idx="9">
                  <c:v>1482000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CD-4D2F-95F3-CD04D851378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1972448767"/>
        <c:axId val="2035748063"/>
      </c:barChart>
      <c:catAx>
        <c:axId val="19724487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5748063"/>
        <c:crosses val="autoZero"/>
        <c:auto val="1"/>
        <c:lblAlgn val="ctr"/>
        <c:lblOffset val="100"/>
        <c:noMultiLvlLbl val="0"/>
      </c:catAx>
      <c:valAx>
        <c:axId val="2035748063"/>
        <c:scaling>
          <c:orientation val="minMax"/>
        </c:scaling>
        <c:delete val="0"/>
        <c:axPos val="b"/>
        <c:numFmt formatCode="#,##0\ [$₦-467]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24487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glow rad="63500">
        <a:schemeClr val="accent1">
          <a:satMod val="175000"/>
          <a:alpha val="40000"/>
        </a:schemeClr>
      </a:glow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(working).xlsx]INSIGHTS!PivotTable3</c:name>
    <c:fmtId val="1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ADVERTISER BY STATION</a:t>
            </a:r>
          </a:p>
        </c:rich>
      </c:tx>
      <c:layout>
        <c:manualLayout>
          <c:xMode val="edge"/>
          <c:yMode val="edge"/>
          <c:x val="0.15417297230091212"/>
          <c:y val="2.528738287023174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spPr>
          <a:pattFill prst="narVert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5"/>
        <c:spPr>
          <a:pattFill prst="narVert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  <c:pivotFmt>
        <c:idx val="6"/>
        <c:spPr>
          <a:pattFill prst="narVert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3987326920079467"/>
          <c:y val="0.20574638835334735"/>
          <c:w val="0.54426990913545625"/>
          <c:h val="0.6008496387549544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INSIGHTS!$H$4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Vert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INSIGHTS!$G$5:$G$10</c:f>
              <c:strCache>
                <c:ptCount val="5"/>
                <c:pt idx="0">
                  <c:v>GLAXOSMITHKLINE NIG PLC</c:v>
                </c:pt>
                <c:pt idx="1">
                  <c:v>ICPA HEALTH PRODUCTS LTD</c:v>
                </c:pt>
                <c:pt idx="2">
                  <c:v>PROCTER &amp; GAMBLE NIG.LTD.</c:v>
                </c:pt>
                <c:pt idx="3">
                  <c:v>TOLARAM GROUP</c:v>
                </c:pt>
                <c:pt idx="4">
                  <c:v>UNILEVER NIG PLC</c:v>
                </c:pt>
              </c:strCache>
            </c:strRef>
          </c:cat>
          <c:val>
            <c:numRef>
              <c:f>INSIGHTS!$H$5:$H$10</c:f>
              <c:numCache>
                <c:formatCode>0</c:formatCode>
                <c:ptCount val="5"/>
                <c:pt idx="0">
                  <c:v>10</c:v>
                </c:pt>
                <c:pt idx="1">
                  <c:v>52</c:v>
                </c:pt>
                <c:pt idx="2">
                  <c:v>1386</c:v>
                </c:pt>
                <c:pt idx="3">
                  <c:v>9656</c:v>
                </c:pt>
                <c:pt idx="4">
                  <c:v>2342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64-43A5-AC44-EEDA80F46A2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27"/>
        <c:overlap val="-48"/>
        <c:axId val="1765982367"/>
        <c:axId val="892564399"/>
      </c:barChart>
      <c:catAx>
        <c:axId val="17659823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2564399"/>
        <c:crosses val="autoZero"/>
        <c:auto val="1"/>
        <c:lblAlgn val="ctr"/>
        <c:lblOffset val="100"/>
        <c:noMultiLvlLbl val="0"/>
      </c:catAx>
      <c:valAx>
        <c:axId val="892564399"/>
        <c:scaling>
          <c:orientation val="minMax"/>
        </c:scaling>
        <c:delete val="0"/>
        <c:axPos val="b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59823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glow rad="63500">
        <a:schemeClr val="accent1">
          <a:satMod val="175000"/>
          <a:alpha val="40000"/>
        </a:schemeClr>
      </a:glow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(working).xlsx]INSIGHTS!PivotTable5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ADVERTISER BY GROSS SPEND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INSIGHTS!$B$42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INSIGHTS!$A$43:$A$48</c:f>
              <c:strCache>
                <c:ptCount val="5"/>
                <c:pt idx="0">
                  <c:v>GLAXOSMITHKLINE NIG PLC</c:v>
                </c:pt>
                <c:pt idx="1">
                  <c:v>ICPA HEALTH PRODUCTS LTD</c:v>
                </c:pt>
                <c:pt idx="2">
                  <c:v>PROCTER &amp; GAMBLE NIG.LTD.</c:v>
                </c:pt>
                <c:pt idx="3">
                  <c:v>TOLARAM GROUP</c:v>
                </c:pt>
                <c:pt idx="4">
                  <c:v>UNILEVER NIG PLC</c:v>
                </c:pt>
              </c:strCache>
            </c:strRef>
          </c:cat>
          <c:val>
            <c:numRef>
              <c:f>INSIGHTS!$B$43:$B$48</c:f>
              <c:numCache>
                <c:formatCode>#,##0\ [$₦-467]</c:formatCode>
                <c:ptCount val="5"/>
                <c:pt idx="0">
                  <c:v>1685000</c:v>
                </c:pt>
                <c:pt idx="1">
                  <c:v>3734640</c:v>
                </c:pt>
                <c:pt idx="2">
                  <c:v>118124997.07999988</c:v>
                </c:pt>
                <c:pt idx="3">
                  <c:v>606250332.20000052</c:v>
                </c:pt>
                <c:pt idx="4">
                  <c:v>168337976.04000008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03-4060-85FD-425939C18F6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1171818143"/>
        <c:axId val="1073457631"/>
      </c:barChart>
      <c:catAx>
        <c:axId val="117181814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3457631"/>
        <c:crosses val="autoZero"/>
        <c:auto val="1"/>
        <c:lblAlgn val="ctr"/>
        <c:lblOffset val="100"/>
        <c:noMultiLvlLbl val="0"/>
      </c:catAx>
      <c:valAx>
        <c:axId val="1073457631"/>
        <c:scaling>
          <c:orientation val="minMax"/>
        </c:scaling>
        <c:delete val="0"/>
        <c:axPos val="b"/>
        <c:numFmt formatCode="#,##0\ [$₦-467]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18181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glow rad="63500">
        <a:schemeClr val="accent1">
          <a:satMod val="175000"/>
          <a:alpha val="40000"/>
        </a:schemeClr>
      </a:glow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(working).xlsx]INSIGHTS!PivotTable7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MASTER BRAND BY SPEND</a:t>
            </a:r>
          </a:p>
        </c:rich>
      </c:tx>
      <c:layout>
        <c:manualLayout>
          <c:xMode val="edge"/>
          <c:yMode val="edge"/>
          <c:x val="0.22567960231785786"/>
          <c:y val="9.183712854066267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  <c:spPr>
          <a:solidFill>
            <a:schemeClr val="accent1"/>
          </a:solidFill>
          <a:ln w="22225" cap="rnd">
            <a:solidFill>
              <a:schemeClr val="accent1"/>
            </a:solidFill>
            <a:round/>
          </a:ln>
          <a:effectLst/>
        </c:spPr>
        <c:marker>
          <c:symbol val="diamond"/>
          <c:size val="6"/>
          <c:spPr>
            <a:solidFill>
              <a:schemeClr val="accent1"/>
            </a:solidFill>
            <a:ln w="9525">
              <a:solidFill>
                <a:schemeClr val="accen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2225" cap="rnd">
            <a:solidFill>
              <a:schemeClr val="accent1"/>
            </a:solidFill>
            <a:round/>
          </a:ln>
          <a:effectLst/>
        </c:spPr>
        <c:marker>
          <c:symbol val="diamond"/>
          <c:size val="6"/>
          <c:spPr>
            <a:solidFill>
              <a:schemeClr val="accent1"/>
            </a:solidFill>
            <a:ln w="9525">
              <a:solidFill>
                <a:schemeClr val="accen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2225" cap="rnd">
            <a:solidFill>
              <a:schemeClr val="accent1"/>
            </a:solidFill>
            <a:round/>
          </a:ln>
          <a:effectLst/>
        </c:spPr>
        <c:marker>
          <c:symbol val="diamond"/>
          <c:size val="6"/>
          <c:spPr>
            <a:solidFill>
              <a:schemeClr val="accent1"/>
            </a:solidFill>
            <a:ln w="9525">
              <a:solidFill>
                <a:schemeClr val="accent1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5783603448330091"/>
          <c:y val="0.23731997682322933"/>
          <c:w val="0.8022207038191419"/>
          <c:h val="0.57672825236397085"/>
        </c:manualLayout>
      </c:layout>
      <c:lineChart>
        <c:grouping val="standard"/>
        <c:varyColors val="0"/>
        <c:ser>
          <c:idx val="0"/>
          <c:order val="0"/>
          <c:tx>
            <c:strRef>
              <c:f>INSIGHTS!$B$64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INSIGHTS!$A$65:$A$70</c:f>
              <c:strCache>
                <c:ptCount val="5"/>
                <c:pt idx="0">
                  <c:v>Close Up</c:v>
                </c:pt>
                <c:pt idx="1">
                  <c:v>Colgate</c:v>
                </c:pt>
                <c:pt idx="2">
                  <c:v>Ra Thermoseal</c:v>
                </c:pt>
                <c:pt idx="3">
                  <c:v>Oral-B</c:v>
                </c:pt>
                <c:pt idx="4">
                  <c:v>Sensodyne</c:v>
                </c:pt>
              </c:strCache>
            </c:strRef>
          </c:cat>
          <c:val>
            <c:numRef>
              <c:f>INSIGHTS!$B$65:$B$70</c:f>
              <c:numCache>
                <c:formatCode>#,##0\ [$₦-467]</c:formatCode>
                <c:ptCount val="5"/>
                <c:pt idx="0">
                  <c:v>107801694.66</c:v>
                </c:pt>
                <c:pt idx="1">
                  <c:v>476844540.53999984</c:v>
                </c:pt>
                <c:pt idx="2">
                  <c:v>2340000</c:v>
                </c:pt>
                <c:pt idx="3">
                  <c:v>69176950</c:v>
                </c:pt>
                <c:pt idx="4">
                  <c:v>1482000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7AA-4AF4-8D30-0C5DB637FCA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752977103"/>
        <c:axId val="1073455135"/>
      </c:lineChart>
      <c:catAx>
        <c:axId val="17529771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3455135"/>
        <c:crosses val="autoZero"/>
        <c:auto val="1"/>
        <c:lblAlgn val="ctr"/>
        <c:lblOffset val="100"/>
        <c:noMultiLvlLbl val="0"/>
      </c:catAx>
      <c:valAx>
        <c:axId val="1073455135"/>
        <c:scaling>
          <c:orientation val="minMax"/>
        </c:scaling>
        <c:delete val="0"/>
        <c:axPos val="l"/>
        <c:numFmt formatCode="#,##0\ [$₦-467]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2977103"/>
        <c:crosses val="autoZero"/>
        <c:crossBetween val="between"/>
      </c:valAx>
      <c:spPr>
        <a:noFill/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(working).xlsx]INSIGHTS!PivotTable27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Medium By Program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xForSave val="1"/>
            </c:ext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xForSave val="1"/>
            </c:ext>
          </c:extLst>
        </c:dLbl>
      </c:pivotFmt>
      <c:pivotFmt>
        <c:idx val="3"/>
        <c:spPr>
          <a:solidFill>
            <a:schemeClr val="accent3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xForSave val="1"/>
            </c:ext>
          </c:extLst>
        </c:dLbl>
      </c:pivotFmt>
      <c:pivotFmt>
        <c:idx val="4"/>
        <c:spPr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  <c15:xForSave val="1"/>
            </c:ext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separator>
</c:separator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INSIGHTS!$H$42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E532-4501-8A20-BE8B83FC230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E532-4501-8A20-BE8B83FC230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E532-4501-8A20-BE8B83FC230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E532-4501-8A20-BE8B83FC2307}"/>
              </c:ext>
            </c:extLst>
          </c:dPt>
          <c:dLbls>
            <c:dLbl>
              <c:idx val="0"/>
              <c:spPr>
                <a:solidFill>
                  <a:prstClr val="white"/>
                </a:solidFill>
                <a:ln>
                  <a:solidFill>
                    <a:srgbClr val="B31166"/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1-E532-4501-8A20-BE8B83FC2307}"/>
                </c:ext>
              </c:extLst>
            </c:dLbl>
            <c:dLbl>
              <c:idx val="1"/>
              <c:spPr>
                <a:solidFill>
                  <a:prstClr val="white"/>
                </a:solidFill>
                <a:ln>
                  <a:solidFill>
                    <a:srgbClr val="E33D6F"/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3-E532-4501-8A20-BE8B83FC2307}"/>
                </c:ext>
              </c:extLst>
            </c:dLbl>
            <c:dLbl>
              <c:idx val="2"/>
              <c:spPr>
                <a:solidFill>
                  <a:prstClr val="white"/>
                </a:solidFill>
                <a:ln>
                  <a:solidFill>
                    <a:srgbClr val="E45F3C"/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5-E532-4501-8A20-BE8B83FC2307}"/>
                </c:ext>
              </c:extLst>
            </c:dLbl>
            <c:dLbl>
              <c:idx val="3"/>
              <c:spPr>
                <a:solidFill>
                  <a:prstClr val="white"/>
                </a:solidFill>
                <a:ln>
                  <a:solidFill>
                    <a:srgbClr val="E9943A"/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7-E532-4501-8A20-BE8B83FC2307}"/>
                </c:ext>
              </c:extLst>
            </c:dLbl>
            <c:spPr>
              <a:solidFill>
                <a:prstClr val="white"/>
              </a:solidFill>
              <a:ln>
                <a:solidFill>
                  <a:srgbClr val="B31166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INSIGHTS!$G$43:$G$47</c:f>
              <c:strCache>
                <c:ptCount val="4"/>
                <c:pt idx="0">
                  <c:v>Cable TV</c:v>
                </c:pt>
                <c:pt idx="1">
                  <c:v>Outdoor</c:v>
                </c:pt>
                <c:pt idx="2">
                  <c:v>Radio</c:v>
                </c:pt>
                <c:pt idx="3">
                  <c:v>TV</c:v>
                </c:pt>
              </c:strCache>
            </c:strRef>
          </c:cat>
          <c:val>
            <c:numRef>
              <c:f>INSIGHTS!$H$43:$H$47</c:f>
              <c:numCache>
                <c:formatCode>0</c:formatCode>
                <c:ptCount val="4"/>
                <c:pt idx="0">
                  <c:v>2336</c:v>
                </c:pt>
                <c:pt idx="1">
                  <c:v>72</c:v>
                </c:pt>
                <c:pt idx="2">
                  <c:v>7698</c:v>
                </c:pt>
                <c:pt idx="3">
                  <c:v>3340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532-4501-8A20-BE8B83FC2307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(working).xlsx]INSIGHTS!PivotTable11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MEDIUM BY SPEND</a:t>
            </a:r>
          </a:p>
        </c:rich>
      </c:tx>
      <c:layout>
        <c:manualLayout>
          <c:xMode val="edge"/>
          <c:yMode val="edge"/>
          <c:x val="0.34733562892085545"/>
          <c:y val="4.77914685501756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  <c:marker>
          <c:symbol val="none"/>
        </c:marker>
        <c:dLbl>
          <c:idx val="0"/>
          <c:spPr>
            <a:solidFill>
              <a:sysClr val="window" lastClr="FFFFFF">
                <a:alpha val="75000"/>
              </a:sysClr>
            </a:solidFill>
            <a:ln w="9525"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  <c:marker>
          <c:symbol val="none"/>
        </c:marker>
        <c:dLbl>
          <c:idx val="0"/>
          <c:spPr>
            <a:solidFill>
              <a:sysClr val="window" lastClr="FFFFFF">
                <a:alpha val="75000"/>
              </a:sysClr>
            </a:solidFill>
            <a:ln w="9525"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  <c:pivotFmt>
        <c:idx val="13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  <c:pivotFmt>
        <c:idx val="14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  <c:pivotFmt>
        <c:idx val="15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  <c:pivotFmt>
        <c:idx val="16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  <c:marker>
          <c:symbol val="none"/>
        </c:marker>
        <c:dLbl>
          <c:idx val="0"/>
          <c:spPr>
            <a:solidFill>
              <a:sysClr val="window" lastClr="FFFFFF">
                <a:alpha val="75000"/>
              </a:sysClr>
            </a:solidFill>
            <a:ln w="9525"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  <c:pivotFmt>
        <c:idx val="18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  <c:pivotFmt>
        <c:idx val="19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  <c:pivotFmt>
        <c:idx val="20"/>
        <c:spPr>
          <a:solidFill>
            <a:schemeClr val="accent1"/>
          </a:solidFill>
          <a:ln>
            <a:noFill/>
          </a:ln>
          <a:effectLst>
            <a:outerShdw blurRad="317500" algn="ctr" rotWithShape="0">
              <a:prstClr val="black">
                <a:alpha val="25000"/>
              </a:prstClr>
            </a:outerShdw>
          </a:effectLst>
        </c:spPr>
      </c:pivotFmt>
    </c:pivotFmts>
    <c:plotArea>
      <c:layout>
        <c:manualLayout>
          <c:layoutTarget val="inner"/>
          <c:xMode val="edge"/>
          <c:yMode val="edge"/>
          <c:x val="0.26287620297462816"/>
          <c:y val="0.1703248031496063"/>
          <c:w val="0.51869225721784773"/>
          <c:h val="0.8296751968503937"/>
        </c:manualLayout>
      </c:layout>
      <c:doughnutChart>
        <c:varyColors val="1"/>
        <c:ser>
          <c:idx val="0"/>
          <c:order val="0"/>
          <c:tx>
            <c:strRef>
              <c:f>INSIGHTS!$H$53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155-4DCF-91E7-8B54C500973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155-4DCF-91E7-8B54C500973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155-4DCF-91E7-8B54C500973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8155-4DCF-91E7-8B54C500973C}"/>
              </c:ext>
            </c:extLst>
          </c:dPt>
          <c:dLbls>
            <c:spPr>
              <a:solidFill>
                <a:sysClr val="window" lastClr="FFFFFF">
                  <a:alpha val="75000"/>
                </a:sysClr>
              </a:solidFill>
              <a:ln w="9525"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INSIGHTS!$G$54:$G$58</c:f>
              <c:strCache>
                <c:ptCount val="4"/>
                <c:pt idx="0">
                  <c:v>Cable TV</c:v>
                </c:pt>
                <c:pt idx="1">
                  <c:v>Outdoor</c:v>
                </c:pt>
                <c:pt idx="2">
                  <c:v>Radio</c:v>
                </c:pt>
                <c:pt idx="3">
                  <c:v>TV</c:v>
                </c:pt>
              </c:strCache>
            </c:strRef>
          </c:cat>
          <c:val>
            <c:numRef>
              <c:f>INSIGHTS!$H$54:$H$58</c:f>
              <c:numCache>
                <c:formatCode>#,##0\ [$₦-467]</c:formatCode>
                <c:ptCount val="4"/>
                <c:pt idx="0">
                  <c:v>151949778</c:v>
                </c:pt>
                <c:pt idx="1">
                  <c:v>321190289.20000005</c:v>
                </c:pt>
                <c:pt idx="2">
                  <c:v>41277026</c:v>
                </c:pt>
                <c:pt idx="3">
                  <c:v>143228092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155-4DCF-91E7-8B54C500973C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pattFill prst="dkDnDiag">
      <a:fgClr>
        <a:schemeClr val="lt1">
          <a:lumMod val="95000"/>
        </a:schemeClr>
      </a:fgClr>
      <a:bgClr>
        <a:schemeClr val="lt1"/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>
      <a:glow rad="63500">
        <a:schemeClr val="accent1">
          <a:satMod val="175000"/>
          <a:alpha val="40000"/>
        </a:schemeClr>
      </a:glow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(working).xlsx]INSIGHTS!PivotTable28</c:name>
    <c:fmtId val="2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LOCATION BY MEDIUM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  <c:pivotFmt>
        <c:idx val="9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  <c:pivotFmt>
        <c:idx val="1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  <c:pivotFmt>
        <c:idx val="11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  <c:pivotFmt>
        <c:idx val="12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  <c:pivotFmt>
        <c:idx val="13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  <c:pivotFmt>
        <c:idx val="14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  <c:pivotFmt>
        <c:idx val="15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  <c:pivotFmt>
        <c:idx val="16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  <c:pivotFmt>
        <c:idx val="17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  <c:pivotFmt>
        <c:idx val="18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  <c:pivotFmt>
        <c:idx val="19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INSIGHTS!$E$72:$E$73</c:f>
              <c:strCache>
                <c:ptCount val="1"/>
                <c:pt idx="0">
                  <c:v>Cable TV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INSIGHTS!$D$74:$D$84</c:f>
              <c:strCache>
                <c:ptCount val="10"/>
                <c:pt idx="0">
                  <c:v>ANAMBRA</c:v>
                </c:pt>
                <c:pt idx="1">
                  <c:v>EDO</c:v>
                </c:pt>
                <c:pt idx="2">
                  <c:v>FCT</c:v>
                </c:pt>
                <c:pt idx="3">
                  <c:v>KADUNA</c:v>
                </c:pt>
                <c:pt idx="4">
                  <c:v>KANO</c:v>
                </c:pt>
                <c:pt idx="5">
                  <c:v>KWARA</c:v>
                </c:pt>
                <c:pt idx="6">
                  <c:v>LAGOS</c:v>
                </c:pt>
                <c:pt idx="7">
                  <c:v>OYO</c:v>
                </c:pt>
                <c:pt idx="8">
                  <c:v>RIVERS</c:v>
                </c:pt>
                <c:pt idx="9">
                  <c:v>SOKOTO</c:v>
                </c:pt>
              </c:strCache>
            </c:strRef>
          </c:cat>
          <c:val>
            <c:numRef>
              <c:f>INSIGHTS!$E$74:$E$84</c:f>
              <c:numCache>
                <c:formatCode>General</c:formatCode>
                <c:ptCount val="10"/>
                <c:pt idx="6" formatCode="0">
                  <c:v>2336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9E-4F67-B564-6EE77E4E6FF0}"/>
            </c:ext>
          </c:extLst>
        </c:ser>
        <c:ser>
          <c:idx val="1"/>
          <c:order val="1"/>
          <c:tx>
            <c:strRef>
              <c:f>INSIGHTS!$F$72:$F$73</c:f>
              <c:strCache>
                <c:ptCount val="1"/>
                <c:pt idx="0">
                  <c:v>Outdoor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INSIGHTS!$D$74:$D$84</c:f>
              <c:strCache>
                <c:ptCount val="10"/>
                <c:pt idx="0">
                  <c:v>ANAMBRA</c:v>
                </c:pt>
                <c:pt idx="1">
                  <c:v>EDO</c:v>
                </c:pt>
                <c:pt idx="2">
                  <c:v>FCT</c:v>
                </c:pt>
                <c:pt idx="3">
                  <c:v>KADUNA</c:v>
                </c:pt>
                <c:pt idx="4">
                  <c:v>KANO</c:v>
                </c:pt>
                <c:pt idx="5">
                  <c:v>KWARA</c:v>
                </c:pt>
                <c:pt idx="6">
                  <c:v>LAGOS</c:v>
                </c:pt>
                <c:pt idx="7">
                  <c:v>OYO</c:v>
                </c:pt>
                <c:pt idx="8">
                  <c:v>RIVERS</c:v>
                </c:pt>
                <c:pt idx="9">
                  <c:v>SOKOTO</c:v>
                </c:pt>
              </c:strCache>
            </c:strRef>
          </c:cat>
          <c:val>
            <c:numRef>
              <c:f>INSIGHTS!$F$74:$F$84</c:f>
              <c:numCache>
                <c:formatCode>0</c:formatCode>
                <c:ptCount val="10"/>
                <c:pt idx="0">
                  <c:v>4</c:v>
                </c:pt>
                <c:pt idx="1">
                  <c:v>8</c:v>
                </c:pt>
                <c:pt idx="2">
                  <c:v>10</c:v>
                </c:pt>
                <c:pt idx="5">
                  <c:v>2</c:v>
                </c:pt>
                <c:pt idx="6">
                  <c:v>44</c:v>
                </c:pt>
                <c:pt idx="8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49E-4F67-B564-6EE77E4E6FF0}"/>
            </c:ext>
          </c:extLst>
        </c:ser>
        <c:ser>
          <c:idx val="2"/>
          <c:order val="2"/>
          <c:tx>
            <c:strRef>
              <c:f>INSIGHTS!$G$72:$G$73</c:f>
              <c:strCache>
                <c:ptCount val="1"/>
                <c:pt idx="0">
                  <c:v>Radio</c:v>
                </c:pt>
              </c:strCache>
            </c:strRef>
          </c:tx>
          <c:spPr>
            <a:gradFill flip="none" rotWithShape="1">
              <a:gsLst>
                <a:gs pos="0">
                  <a:schemeClr val="accent3"/>
                </a:gs>
                <a:gs pos="75000">
                  <a:schemeClr val="accent3">
                    <a:lumMod val="60000"/>
                    <a:lumOff val="40000"/>
                  </a:schemeClr>
                </a:gs>
                <a:gs pos="51000">
                  <a:schemeClr val="accent3">
                    <a:alpha val="75000"/>
                  </a:schemeClr>
                </a:gs>
                <a:gs pos="100000">
                  <a:schemeClr val="accent3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INSIGHTS!$D$74:$D$84</c:f>
              <c:strCache>
                <c:ptCount val="10"/>
                <c:pt idx="0">
                  <c:v>ANAMBRA</c:v>
                </c:pt>
                <c:pt idx="1">
                  <c:v>EDO</c:v>
                </c:pt>
                <c:pt idx="2">
                  <c:v>FCT</c:v>
                </c:pt>
                <c:pt idx="3">
                  <c:v>KADUNA</c:v>
                </c:pt>
                <c:pt idx="4">
                  <c:v>KANO</c:v>
                </c:pt>
                <c:pt idx="5">
                  <c:v>KWARA</c:v>
                </c:pt>
                <c:pt idx="6">
                  <c:v>LAGOS</c:v>
                </c:pt>
                <c:pt idx="7">
                  <c:v>OYO</c:v>
                </c:pt>
                <c:pt idx="8">
                  <c:v>RIVERS</c:v>
                </c:pt>
                <c:pt idx="9">
                  <c:v>SOKOTO</c:v>
                </c:pt>
              </c:strCache>
            </c:strRef>
          </c:cat>
          <c:val>
            <c:numRef>
              <c:f>INSIGHTS!$G$74:$G$84</c:f>
              <c:numCache>
                <c:formatCode>General</c:formatCode>
                <c:ptCount val="10"/>
                <c:pt idx="0" formatCode="0">
                  <c:v>1100</c:v>
                </c:pt>
                <c:pt idx="2" formatCode="0">
                  <c:v>698</c:v>
                </c:pt>
                <c:pt idx="3" formatCode="0">
                  <c:v>1124</c:v>
                </c:pt>
                <c:pt idx="4" formatCode="0">
                  <c:v>58</c:v>
                </c:pt>
                <c:pt idx="6" formatCode="0">
                  <c:v>2690</c:v>
                </c:pt>
                <c:pt idx="7" formatCode="0">
                  <c:v>764</c:v>
                </c:pt>
                <c:pt idx="8" formatCode="0">
                  <c:v>1246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49E-4F67-B564-6EE77E4E6FF0}"/>
            </c:ext>
          </c:extLst>
        </c:ser>
        <c:ser>
          <c:idx val="3"/>
          <c:order val="3"/>
          <c:tx>
            <c:strRef>
              <c:f>INSIGHTS!$H$72:$H$73</c:f>
              <c:strCache>
                <c:ptCount val="1"/>
                <c:pt idx="0">
                  <c:v>TV</c:v>
                </c:pt>
              </c:strCache>
            </c:strRef>
          </c:tx>
          <c:spPr>
            <a:gradFill flip="none" rotWithShape="1">
              <a:gsLst>
                <a:gs pos="0">
                  <a:schemeClr val="accent4"/>
                </a:gs>
                <a:gs pos="75000">
                  <a:schemeClr val="accent4">
                    <a:lumMod val="60000"/>
                    <a:lumOff val="40000"/>
                  </a:schemeClr>
                </a:gs>
                <a:gs pos="51000">
                  <a:schemeClr val="accent4">
                    <a:alpha val="75000"/>
                  </a:schemeClr>
                </a:gs>
                <a:gs pos="100000">
                  <a:schemeClr val="accent4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INSIGHTS!$D$74:$D$84</c:f>
              <c:strCache>
                <c:ptCount val="10"/>
                <c:pt idx="0">
                  <c:v>ANAMBRA</c:v>
                </c:pt>
                <c:pt idx="1">
                  <c:v>EDO</c:v>
                </c:pt>
                <c:pt idx="2">
                  <c:v>FCT</c:v>
                </c:pt>
                <c:pt idx="3">
                  <c:v>KADUNA</c:v>
                </c:pt>
                <c:pt idx="4">
                  <c:v>KANO</c:v>
                </c:pt>
                <c:pt idx="5">
                  <c:v>KWARA</c:v>
                </c:pt>
                <c:pt idx="6">
                  <c:v>LAGOS</c:v>
                </c:pt>
                <c:pt idx="7">
                  <c:v>OYO</c:v>
                </c:pt>
                <c:pt idx="8">
                  <c:v>RIVERS</c:v>
                </c:pt>
                <c:pt idx="9">
                  <c:v>SOKOTO</c:v>
                </c:pt>
              </c:strCache>
            </c:strRef>
          </c:cat>
          <c:val>
            <c:numRef>
              <c:f>INSIGHTS!$H$74:$H$84</c:f>
              <c:numCache>
                <c:formatCode>0</c:formatCode>
                <c:ptCount val="10"/>
                <c:pt idx="1">
                  <c:v>378</c:v>
                </c:pt>
                <c:pt idx="2">
                  <c:v>402</c:v>
                </c:pt>
                <c:pt idx="3">
                  <c:v>124</c:v>
                </c:pt>
                <c:pt idx="4">
                  <c:v>68</c:v>
                </c:pt>
                <c:pt idx="5">
                  <c:v>88</c:v>
                </c:pt>
                <c:pt idx="6">
                  <c:v>1218</c:v>
                </c:pt>
                <c:pt idx="7">
                  <c:v>326</c:v>
                </c:pt>
                <c:pt idx="8">
                  <c:v>332</c:v>
                </c:pt>
                <c:pt idx="9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49E-4F67-B564-6EE77E4E6F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777612000"/>
        <c:axId val="1320367232"/>
      </c:barChart>
      <c:catAx>
        <c:axId val="777612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0367232"/>
        <c:crosses val="autoZero"/>
        <c:auto val="1"/>
        <c:lblAlgn val="ctr"/>
        <c:lblOffset val="100"/>
        <c:noMultiLvlLbl val="0"/>
      </c:catAx>
      <c:valAx>
        <c:axId val="13203672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76120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[Dental Care SOE SOV May 2023 (working).xlsx]INSIGHTS!PivotTable14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LOCATION</a:t>
            </a:r>
            <a:r>
              <a:rPr lang="en-US" baseline="0"/>
              <a:t> BY SPEND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diamond"/>
          <c:size val="6"/>
          <c:spPr>
            <a:solidFill>
              <a:schemeClr val="accent1"/>
            </a:solidFill>
            <a:ln w="9525">
              <a:solidFill>
                <a:schemeClr val="accent1"/>
              </a:solidFill>
              <a:round/>
            </a:ln>
            <a:effectLst/>
          </c:spPr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318855050393602"/>
              <c:y val="-5.0925925925926013E-2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20533234869356801"/>
              <c:y val="4.2437781360066642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318855050393605"/>
              <c:y val="9.2592592592592587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0821569728444806"/>
              <c:y val="-8.4875562720133283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6371092666108797"/>
              <c:y val="-4.629629629629714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873807344159997"/>
              <c:y val="-8.4875562720133283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1931474315977601"/>
              <c:y val="4.629629629629629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5538664225459201"/>
              <c:y val="-9.2592592592592587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873807344160002"/>
              <c:y val="-4.629629629629629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36904327535465603"/>
              <c:y val="0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36904327535465603"/>
              <c:y val="0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873807344160002"/>
              <c:y val="-4.629629629629629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5538664225459201"/>
              <c:y val="-9.2592592592592587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1931474315977601"/>
              <c:y val="4.629629629629629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873807344159997"/>
              <c:y val="-8.4875562720133283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6371092666108797"/>
              <c:y val="-4.629629629629714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318855050393602"/>
              <c:y val="-5.0925925925926013E-2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0821569728444806"/>
              <c:y val="-8.4875562720133283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318855050393605"/>
              <c:y val="9.2592592592592587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20533234869356801"/>
              <c:y val="4.2437781360066642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36904327535465603"/>
              <c:y val="0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873807344160002"/>
              <c:y val="-4.629629629629629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5538664225459201"/>
              <c:y val="-9.2592592592592587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1931474315977601"/>
              <c:y val="4.629629629629629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873807344159997"/>
              <c:y val="-8.4875562720133283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6371092666108797"/>
              <c:y val="-4.629629629629714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318855050393602"/>
              <c:y val="-5.0925925925926013E-2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0821569728444806"/>
              <c:y val="-8.4875562720133283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318855050393605"/>
              <c:y val="9.2592592592592587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20533234869356801"/>
              <c:y val="4.2437781360066642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36904327535465603"/>
              <c:y val="0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873807344160002"/>
              <c:y val="-4.629629629629629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5538664225459201"/>
              <c:y val="-9.2592592592592587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1931474315977601"/>
              <c:y val="4.629629629629629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873807344159997"/>
              <c:y val="-8.4875562720133283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6371092666108797"/>
              <c:y val="-4.629629629629714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318855050393602"/>
              <c:y val="-5.0925925925926013E-2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0821569728444806"/>
              <c:y val="-8.4875562720133283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318855050393605"/>
              <c:y val="9.2592592592592587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20533234869356801"/>
              <c:y val="4.2437781360066642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36904327535465603"/>
              <c:y val="0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873807344160002"/>
              <c:y val="-4.629629629629629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5538664225459201"/>
              <c:y val="-9.2592592592592587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1931474315977601"/>
              <c:y val="4.629629629629629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873807344159997"/>
              <c:y val="-8.4875562720133283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6371092666108797"/>
              <c:y val="-4.6296296296297144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318855050393602"/>
              <c:y val="-5.0925925925926013E-2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0821569728444806"/>
              <c:y val="-8.4875562720133283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13318855050393605"/>
              <c:y val="9.2592592592592587E-3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  <a:sp3d/>
        </c:spPr>
        <c:dLbl>
          <c:idx val="0"/>
          <c:layout>
            <c:manualLayout>
              <c:x val="0.20533234869356801"/>
              <c:y val="4.2437781360066642E-17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p3d/>
      </c:spPr>
    </c:sideWall>
    <c:backWall>
      <c:thickness val="0"/>
      <c:spPr>
        <a:noFill/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INSIGHTS!$E$113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AADD-4452-B8D7-5D853597161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AADD-4452-B8D7-5D853597161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AADD-4452-B8D7-5D8535971610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AADD-4452-B8D7-5D8535971610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AADD-4452-B8D7-5D8535971610}"/>
              </c:ext>
            </c:extLst>
          </c:dPt>
          <c:dPt>
            <c:idx val="5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AADD-4452-B8D7-5D8535971610}"/>
              </c:ext>
            </c:extLst>
          </c:dPt>
          <c:dPt>
            <c:idx val="6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AADD-4452-B8D7-5D8535971610}"/>
              </c:ext>
            </c:extLst>
          </c:dPt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AADD-4452-B8D7-5D8535971610}"/>
              </c:ext>
            </c:extLst>
          </c:dPt>
          <c:dPt>
            <c:idx val="8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AADD-4452-B8D7-5D8535971610}"/>
              </c:ext>
            </c:extLst>
          </c:dPt>
          <c:dPt>
            <c:idx val="9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AADD-4452-B8D7-5D8535971610}"/>
              </c:ext>
            </c:extLst>
          </c:dPt>
          <c:dLbls>
            <c:dLbl>
              <c:idx val="0"/>
              <c:layout>
                <c:manualLayout>
                  <c:x val="0.36904327535465603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ADD-4452-B8D7-5D8535971610}"/>
                </c:ext>
              </c:extLst>
            </c:dLbl>
            <c:dLbl>
              <c:idx val="1"/>
              <c:layout>
                <c:manualLayout>
                  <c:x val="0.13873807344160002"/>
                  <c:y val="-4.629629629629629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ADD-4452-B8D7-5D8535971610}"/>
                </c:ext>
              </c:extLst>
            </c:dLbl>
            <c:dLbl>
              <c:idx val="2"/>
              <c:layout>
                <c:manualLayout>
                  <c:x val="0.15538664225459201"/>
                  <c:y val="-9.2592592592592587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ADD-4452-B8D7-5D8535971610}"/>
                </c:ext>
              </c:extLst>
            </c:dLbl>
            <c:dLbl>
              <c:idx val="3"/>
              <c:layout>
                <c:manualLayout>
                  <c:x val="0.11931474315977601"/>
                  <c:y val="4.629629629629629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ADD-4452-B8D7-5D8535971610}"/>
                </c:ext>
              </c:extLst>
            </c:dLbl>
            <c:dLbl>
              <c:idx val="4"/>
              <c:layout>
                <c:manualLayout>
                  <c:x val="0.13873807344159997"/>
                  <c:y val="-8.4875562720133283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ADD-4452-B8D7-5D8535971610}"/>
                </c:ext>
              </c:extLst>
            </c:dLbl>
            <c:dLbl>
              <c:idx val="5"/>
              <c:layout>
                <c:manualLayout>
                  <c:x val="0.16371092666108797"/>
                  <c:y val="-4.629629629629714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ADD-4452-B8D7-5D8535971610}"/>
                </c:ext>
              </c:extLst>
            </c:dLbl>
            <c:dLbl>
              <c:idx val="6"/>
              <c:layout>
                <c:manualLayout>
                  <c:x val="0.13318855050393602"/>
                  <c:y val="-5.092592592592601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ADD-4452-B8D7-5D8535971610}"/>
                </c:ext>
              </c:extLst>
            </c:dLbl>
            <c:dLbl>
              <c:idx val="7"/>
              <c:layout>
                <c:manualLayout>
                  <c:x val="0.10821569728444806"/>
                  <c:y val="-8.4875562720133283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ADD-4452-B8D7-5D8535971610}"/>
                </c:ext>
              </c:extLst>
            </c:dLbl>
            <c:dLbl>
              <c:idx val="8"/>
              <c:layout>
                <c:manualLayout>
                  <c:x val="0.13318855050393605"/>
                  <c:y val="9.2592592592592587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AADD-4452-B8D7-5D8535971610}"/>
                </c:ext>
              </c:extLst>
            </c:dLbl>
            <c:dLbl>
              <c:idx val="9"/>
              <c:layout>
                <c:manualLayout>
                  <c:x val="0.20533234869356801"/>
                  <c:y val="4.2437781360066642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AADD-4452-B8D7-5D8535971610}"/>
                </c:ext>
              </c:extLst>
            </c:dLbl>
            <c:spPr>
              <a:solidFill>
                <a:sysClr val="window" lastClr="FFFFFF"/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INSIGHTS!$D$114:$D$124</c:f>
              <c:strCache>
                <c:ptCount val="10"/>
                <c:pt idx="0">
                  <c:v>ANAMBRA</c:v>
                </c:pt>
                <c:pt idx="1">
                  <c:v>EDO</c:v>
                </c:pt>
                <c:pt idx="2">
                  <c:v>ENUGU</c:v>
                </c:pt>
                <c:pt idx="3">
                  <c:v>FCT</c:v>
                </c:pt>
                <c:pt idx="4">
                  <c:v>KADUNA</c:v>
                </c:pt>
                <c:pt idx="5">
                  <c:v>KWARA</c:v>
                </c:pt>
                <c:pt idx="6">
                  <c:v>LAGOS</c:v>
                </c:pt>
                <c:pt idx="7">
                  <c:v>OYO</c:v>
                </c:pt>
                <c:pt idx="8">
                  <c:v>RIVERS</c:v>
                </c:pt>
                <c:pt idx="9">
                  <c:v>SOKOTO</c:v>
                </c:pt>
              </c:strCache>
            </c:strRef>
          </c:cat>
          <c:val>
            <c:numRef>
              <c:f>INSIGHTS!$E$114:$E$124</c:f>
              <c:numCache>
                <c:formatCode>#,##0\ [$₦-467]</c:formatCode>
                <c:ptCount val="10"/>
                <c:pt idx="0">
                  <c:v>6758320</c:v>
                </c:pt>
                <c:pt idx="1">
                  <c:v>16014503.32</c:v>
                </c:pt>
                <c:pt idx="2">
                  <c:v>1433410</c:v>
                </c:pt>
                <c:pt idx="3">
                  <c:v>42831482.020000003</c:v>
                </c:pt>
                <c:pt idx="4">
                  <c:v>9236116</c:v>
                </c:pt>
                <c:pt idx="5">
                  <c:v>1940210</c:v>
                </c:pt>
                <c:pt idx="6">
                  <c:v>535131609.19999975</c:v>
                </c:pt>
                <c:pt idx="7">
                  <c:v>15407578</c:v>
                </c:pt>
                <c:pt idx="8">
                  <c:v>20105776.659999996</c:v>
                </c:pt>
                <c:pt idx="9">
                  <c:v>1782740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AADD-4452-B8D7-5D85359716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9"/>
        <c:shape val="box"/>
        <c:axId val="1958725823"/>
        <c:axId val="1949286511"/>
        <c:axId val="0"/>
      </c:bar3DChart>
      <c:catAx>
        <c:axId val="195872582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9286511"/>
        <c:crosses val="autoZero"/>
        <c:auto val="1"/>
        <c:lblAlgn val="ctr"/>
        <c:lblOffset val="100"/>
        <c:noMultiLvlLbl val="0"/>
      </c:catAx>
      <c:valAx>
        <c:axId val="1949286511"/>
        <c:scaling>
          <c:orientation val="minMax"/>
        </c:scaling>
        <c:delete val="1"/>
        <c:axPos val="b"/>
        <c:numFmt formatCode="#,##0\ [$₦-467]" sourceLinked="1"/>
        <c:majorTickMark val="none"/>
        <c:minorTickMark val="none"/>
        <c:tickLblPos val="nextTo"/>
        <c:crossAx val="19587258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8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/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pattFill prst="ltDn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>
        <a:solidFill>
          <a:schemeClr val="phClr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/>
      </a:solidFill>
      <a:sp3d/>
    </cs:spPr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3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8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0.09673</cdr:x>
      <cdr:y>0.942</cdr:y>
    </cdr:from>
    <cdr:to>
      <cdr:x>0.79635</cdr:x>
      <cdr:y>0.9893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9312717B-3902-4A5D-8747-F3A88E98C2FB}"/>
            </a:ext>
          </a:extLst>
        </cdr:cNvPr>
        <cdr:cNvSpPr txBox="1"/>
      </cdr:nvSpPr>
      <cdr:spPr>
        <a:xfrm xmlns:a="http://schemas.openxmlformats.org/drawingml/2006/main">
          <a:off x="449322" y="6070400"/>
          <a:ext cx="3249706" cy="304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GB" sz="1100" dirty="0"/>
            <a:t>NB: Advertisers by number of stations</a:t>
          </a:r>
        </a:p>
      </cdr:txBody>
    </cdr:sp>
  </cdr:relSizeAnchor>
</c:userShape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908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4390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8786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7213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6911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0642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4167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10493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06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20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9419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1410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974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7909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0340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6992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4A67F21-8FB7-44DC-BA88-68C6FFD2B63F}" type="datetimeFigureOut">
              <a:rPr lang="en-GB" smtClean="0"/>
              <a:t>12/12/2023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1B5BFEFF-972C-49C9-BB8A-5BC88C2E3CF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9042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  <p:sldLayoutId id="214748383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85D5C-22D5-4F09-8D2A-8CDF60DE3C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9413" y="3835718"/>
            <a:ext cx="8861778" cy="887059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Century Gothic" panose="020B0502020202020204" pitchFamily="34" charset="0"/>
              </a:rPr>
              <a:t>DENTAL CARE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7B4671-3779-4149-9959-14DA091B5D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7077" y="5228935"/>
            <a:ext cx="9817845" cy="861420"/>
          </a:xfrm>
        </p:spPr>
        <p:txBody>
          <a:bodyPr>
            <a:normAutofit/>
          </a:bodyPr>
          <a:lstStyle/>
          <a:p>
            <a:pPr algn="ctr"/>
            <a:r>
              <a:rPr lang="en-GB" cap="none" dirty="0">
                <a:solidFill>
                  <a:schemeClr val="bg1"/>
                </a:solidFill>
              </a:rPr>
              <a:t>A comprehensive dental care data on dental products and their various means of advertisement, medium, location, spend and gross spend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12976B-E12E-4E76-A7F2-BA24845AA3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46000" pencilSize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108" y="937811"/>
            <a:ext cx="2580736" cy="255672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3512799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DF0CF21-F817-4FD6-B62D-48D833D6FF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873886"/>
              </p:ext>
            </p:extLst>
          </p:nvPr>
        </p:nvGraphicFramePr>
        <p:xfrm>
          <a:off x="190918" y="432079"/>
          <a:ext cx="9880929" cy="5780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1A0702B-0B34-4FE6-8CC9-254D0E1F91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58" y="5437626"/>
            <a:ext cx="1484133" cy="1420374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  <p:sp>
        <p:nvSpPr>
          <p:cNvPr id="5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7127516A-2627-4B91-9716-90CE4493CE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42EEAB-0C19-44BE-BE3A-AB8AA3985DB2}"/>
              </a:ext>
            </a:extLst>
          </p:cNvPr>
          <p:cNvSpPr txBox="1"/>
          <p:nvPr/>
        </p:nvSpPr>
        <p:spPr>
          <a:xfrm>
            <a:off x="793376" y="6425921"/>
            <a:ext cx="6508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NB: Count of Programs shown by each ADDATE.</a:t>
            </a:r>
          </a:p>
        </p:txBody>
      </p:sp>
    </p:spTree>
    <p:extLst>
      <p:ext uri="{BB962C8B-B14F-4D97-AF65-F5344CB8AC3E}">
        <p14:creationId xmlns:p14="http://schemas.microsoft.com/office/powerpoint/2010/main" val="2869322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5DE9C0B-39EE-462F-A219-E5B8D5E3A9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6575524"/>
              </p:ext>
            </p:extLst>
          </p:nvPr>
        </p:nvGraphicFramePr>
        <p:xfrm>
          <a:off x="1210236" y="356864"/>
          <a:ext cx="8257454" cy="57577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8B1A1A7-3B4E-4B90-A3A9-223EEE3BA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58" y="5437626"/>
            <a:ext cx="1484133" cy="1420374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029331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A5F8A34-F671-4F0E-97E0-F249B1086B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865774"/>
              </p:ext>
            </p:extLst>
          </p:nvPr>
        </p:nvGraphicFramePr>
        <p:xfrm>
          <a:off x="787540" y="857375"/>
          <a:ext cx="9328010" cy="562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DB6EC95B-E793-4C24-8D68-0B3045AA34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58" y="5437626"/>
            <a:ext cx="1484133" cy="1420374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  <p:sp>
        <p:nvSpPr>
          <p:cNvPr id="5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A1348121-24D7-4FC1-9AB0-58183087A85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801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042522D-752C-453B-A2C9-2CE0430B48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4655451"/>
              </p:ext>
            </p:extLst>
          </p:nvPr>
        </p:nvGraphicFramePr>
        <p:xfrm>
          <a:off x="1219200" y="279400"/>
          <a:ext cx="8966200" cy="6273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D921C37D-9D61-4B4D-A571-B581E5598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58" y="5437626"/>
            <a:ext cx="1484133" cy="1420374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  <p:sp>
        <p:nvSpPr>
          <p:cNvPr id="4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A2101311-6233-45B0-9C97-951C90308AF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9495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34CADAA-9CF9-4E87-ADE4-AF8BB7EF6F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3958277"/>
              </p:ext>
            </p:extLst>
          </p:nvPr>
        </p:nvGraphicFramePr>
        <p:xfrm>
          <a:off x="914400" y="431800"/>
          <a:ext cx="9194799" cy="61467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5C3817B-31FC-4878-8EA6-EB97D828E7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58" y="5437626"/>
            <a:ext cx="1484133" cy="1420374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  <p:sp>
        <p:nvSpPr>
          <p:cNvPr id="4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2E516B61-CD02-4B77-A112-F7BF43D84F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127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1BA7840-E64E-4A6F-A50B-BA05D1CA54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1646690"/>
              </p:ext>
            </p:extLst>
          </p:nvPr>
        </p:nvGraphicFramePr>
        <p:xfrm>
          <a:off x="236538" y="251618"/>
          <a:ext cx="4843462" cy="6352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A6BCF18-EE56-454D-A041-4DBBF15114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8295594"/>
              </p:ext>
            </p:extLst>
          </p:nvPr>
        </p:nvGraphicFramePr>
        <p:xfrm>
          <a:off x="5361564" y="457200"/>
          <a:ext cx="6593898" cy="614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DD1E622F-A190-4C96-AA17-70977FCF80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58" y="5437626"/>
            <a:ext cx="1484133" cy="1420374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  <p:sp>
        <p:nvSpPr>
          <p:cNvPr id="5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D04832F7-7337-4DD2-AB74-D73A97C6E5E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4297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ircle: Hollow 1">
            <a:extLst>
              <a:ext uri="{FF2B5EF4-FFF2-40B4-BE49-F238E27FC236}">
                <a16:creationId xmlns:a16="http://schemas.microsoft.com/office/drawing/2014/main" id="{F3BD7C9A-E2CB-4475-91F7-97C1F93218D7}"/>
              </a:ext>
            </a:extLst>
          </p:cNvPr>
          <p:cNvSpPr/>
          <p:nvPr/>
        </p:nvSpPr>
        <p:spPr>
          <a:xfrm>
            <a:off x="-6741718" y="-5538605"/>
            <a:ext cx="18130685" cy="18170013"/>
          </a:xfrm>
          <a:prstGeom prst="donut">
            <a:avLst>
              <a:gd name="adj" fmla="val 4465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D31E26-1574-4B4A-95DF-1AECBAB9C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867" y="2002239"/>
            <a:ext cx="7802880" cy="2615086"/>
          </a:xfrm>
          <a:prstGeom prst="rect">
            <a:avLst/>
          </a:prstGeom>
        </p:spPr>
      </p:pic>
      <p:sp>
        <p:nvSpPr>
          <p:cNvPr id="4" name="Circle: Hollow 3">
            <a:extLst>
              <a:ext uri="{FF2B5EF4-FFF2-40B4-BE49-F238E27FC236}">
                <a16:creationId xmlns:a16="http://schemas.microsoft.com/office/drawing/2014/main" id="{829BA9BA-ACD3-43B9-8469-7BBE65145DD1}"/>
              </a:ext>
            </a:extLst>
          </p:cNvPr>
          <p:cNvSpPr/>
          <p:nvPr/>
        </p:nvSpPr>
        <p:spPr>
          <a:xfrm>
            <a:off x="-1521822" y="-5479727"/>
            <a:ext cx="18130685" cy="18170013"/>
          </a:xfrm>
          <a:prstGeom prst="donut">
            <a:avLst>
              <a:gd name="adj" fmla="val 4465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516595-B312-4DD4-8CEF-454870AF52DC}"/>
              </a:ext>
            </a:extLst>
          </p:cNvPr>
          <p:cNvSpPr txBox="1"/>
          <p:nvPr/>
        </p:nvSpPr>
        <p:spPr>
          <a:xfrm>
            <a:off x="0" y="1001630"/>
            <a:ext cx="75962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After various analysis and interpretation of the data we realised that the best advertising brand was ‘Colgate (Colgate cavity protection [locks calcium in]) ’ with the total gross pend of #476,844,541 having LED DISPLAY BOARD as the highest earning program and OUTDOOR as the highest means of Advert.</a:t>
            </a:r>
          </a:p>
          <a:p>
            <a:endParaRPr lang="en-GB" dirty="0"/>
          </a:p>
          <a:p>
            <a:r>
              <a:rPr lang="en-GB" dirty="0"/>
              <a:t>Close up with the gross spend of #168,337,976 and total spend of #107,801,695 with Lagos being the top spending location, Outdoor being the highest ‘Station’ with the sum spend of #16,951,923 and  Run off spots- TV (CABLE TV) with the highest spending program having multiple station with high spend in the likes of African Magic family(DSTV) with #15,000,000. African Magic Showcase DSTV with #15,180,000 and Nigerian Idol DSTV with #14,940,000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Oral-B with the total spend of #69,176,950 with TV 60% and Cable Tv 40% medium of advert</a:t>
            </a:r>
          </a:p>
          <a:p>
            <a:r>
              <a:rPr lang="en-GB" dirty="0"/>
              <a:t>Lagos with the best advertising location with Outdoor followed by cable Tv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1FBBD1-428E-4445-89F8-C48D4D12397C}"/>
              </a:ext>
            </a:extLst>
          </p:cNvPr>
          <p:cNvSpPr txBox="1"/>
          <p:nvPr/>
        </p:nvSpPr>
        <p:spPr>
          <a:xfrm>
            <a:off x="121382" y="632298"/>
            <a:ext cx="2490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Algerian" panose="04020705040A02060702" pitchFamily="82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112570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ircle: Hollow 1">
            <a:extLst>
              <a:ext uri="{FF2B5EF4-FFF2-40B4-BE49-F238E27FC236}">
                <a16:creationId xmlns:a16="http://schemas.microsoft.com/office/drawing/2014/main" id="{5A69AF9B-0D90-488D-AD66-222A9EFD9A43}"/>
              </a:ext>
            </a:extLst>
          </p:cNvPr>
          <p:cNvSpPr/>
          <p:nvPr/>
        </p:nvSpPr>
        <p:spPr>
          <a:xfrm>
            <a:off x="-5437025" y="-5672420"/>
            <a:ext cx="18130685" cy="18170013"/>
          </a:xfrm>
          <a:prstGeom prst="donut">
            <a:avLst>
              <a:gd name="adj" fmla="val 4465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C13B6B-E2F0-4A53-AAE7-1018F29746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560" y="1868424"/>
            <a:ext cx="7802880" cy="2615086"/>
          </a:xfrm>
          <a:prstGeom prst="rect">
            <a:avLst/>
          </a:prstGeom>
        </p:spPr>
      </p:pic>
      <p:sp>
        <p:nvSpPr>
          <p:cNvPr id="4" name="Circle: Hollow 3">
            <a:extLst>
              <a:ext uri="{FF2B5EF4-FFF2-40B4-BE49-F238E27FC236}">
                <a16:creationId xmlns:a16="http://schemas.microsoft.com/office/drawing/2014/main" id="{DEFEDFF0-D6FB-4B73-9F78-3360894C66B5}"/>
              </a:ext>
            </a:extLst>
          </p:cNvPr>
          <p:cNvSpPr/>
          <p:nvPr/>
        </p:nvSpPr>
        <p:spPr>
          <a:xfrm>
            <a:off x="-3889673" y="-5656007"/>
            <a:ext cx="18130685" cy="18170013"/>
          </a:xfrm>
          <a:prstGeom prst="donut">
            <a:avLst>
              <a:gd name="adj" fmla="val 4465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E988B1-63D7-4139-A1E4-7EBBDBEC910D}"/>
              </a:ext>
            </a:extLst>
          </p:cNvPr>
          <p:cNvSpPr txBox="1"/>
          <p:nvPr/>
        </p:nvSpPr>
        <p:spPr>
          <a:xfrm>
            <a:off x="6199971" y="1563329"/>
            <a:ext cx="5728466" cy="3933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Tolaram Group with the highest Medium of Advert with Radio scoring 6,782 and Tv 1956</a:t>
            </a:r>
          </a:p>
          <a:p>
            <a:endParaRPr lang="en-GB"/>
          </a:p>
          <a:p>
            <a:r>
              <a:rPr lang="en-GB"/>
              <a:t>Sensodyne spent #1,482,000 on Advert with Edo being the highest advert location followed by Oyo #1,250,000 and #232,000 respectively, Outdoor with the highest medium and tv 84% and 16% Respectively</a:t>
            </a:r>
          </a:p>
          <a:p>
            <a:endParaRPr lang="en-GB"/>
          </a:p>
          <a:p>
            <a:endParaRPr lang="en-GB"/>
          </a:p>
          <a:p>
            <a:r>
              <a:rPr lang="en-GB"/>
              <a:t>Ra Thermoseal spent #2,340,000 on advert with Lagos being the highest spending location and only means of advert was with Cable Tv (Run Off Spot-Tv)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5005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0F09EA-01D1-4168-88A2-5728C42941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560" y="1868424"/>
            <a:ext cx="7802880" cy="2615086"/>
          </a:xfrm>
          <a:prstGeom prst="rect">
            <a:avLst/>
          </a:prstGeom>
        </p:spPr>
      </p:pic>
      <p:sp>
        <p:nvSpPr>
          <p:cNvPr id="5" name="Circle: Hollow 4">
            <a:extLst>
              <a:ext uri="{FF2B5EF4-FFF2-40B4-BE49-F238E27FC236}">
                <a16:creationId xmlns:a16="http://schemas.microsoft.com/office/drawing/2014/main" id="{10311FD3-97FD-4A8A-A86B-107FC6835B57}"/>
              </a:ext>
            </a:extLst>
          </p:cNvPr>
          <p:cNvSpPr/>
          <p:nvPr/>
        </p:nvSpPr>
        <p:spPr>
          <a:xfrm>
            <a:off x="-5593142" y="-5656007"/>
            <a:ext cx="18130685" cy="18170013"/>
          </a:xfrm>
          <a:prstGeom prst="donut">
            <a:avLst>
              <a:gd name="adj" fmla="val 44655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8452FD-6C9C-4565-A4EB-CA891DBC96C3}"/>
              </a:ext>
            </a:extLst>
          </p:cNvPr>
          <p:cNvSpPr txBox="1"/>
          <p:nvPr/>
        </p:nvSpPr>
        <p:spPr>
          <a:xfrm>
            <a:off x="6725265" y="1563329"/>
            <a:ext cx="3746090" cy="1865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8F68D7-9267-4442-BE90-D019FF0E1E21}"/>
              </a:ext>
            </a:extLst>
          </p:cNvPr>
          <p:cNvSpPr txBox="1"/>
          <p:nvPr/>
        </p:nvSpPr>
        <p:spPr>
          <a:xfrm>
            <a:off x="4340942" y="1161879"/>
            <a:ext cx="3510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CONCLUSION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C478B9-1E0C-4DE8-B477-8661C6D35EB3}"/>
              </a:ext>
            </a:extLst>
          </p:cNvPr>
          <p:cNvSpPr txBox="1"/>
          <p:nvPr/>
        </p:nvSpPr>
        <p:spPr>
          <a:xfrm>
            <a:off x="4778476" y="2212258"/>
            <a:ext cx="42180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/>
              <a:t>Colgate spent the highest money on Advert with </a:t>
            </a:r>
            <a:r>
              <a:rPr lang="en-GB" sz="2400" i="1" dirty="0" err="1"/>
              <a:t>Tolaram</a:t>
            </a:r>
            <a:r>
              <a:rPr lang="en-GB" sz="2400" i="1" dirty="0"/>
              <a:t> Group being their Advertiser with Outdoor means of advertising</a:t>
            </a:r>
          </a:p>
        </p:txBody>
      </p:sp>
    </p:spTree>
    <p:extLst>
      <p:ext uri="{BB962C8B-B14F-4D97-AF65-F5344CB8AC3E}">
        <p14:creationId xmlns:p14="http://schemas.microsoft.com/office/powerpoint/2010/main" val="286612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alf Frame 1">
            <a:extLst>
              <a:ext uri="{FF2B5EF4-FFF2-40B4-BE49-F238E27FC236}">
                <a16:creationId xmlns:a16="http://schemas.microsoft.com/office/drawing/2014/main" id="{D3AABE3A-33B3-4D92-BC75-6B4B4817BEA0}"/>
              </a:ext>
            </a:extLst>
          </p:cNvPr>
          <p:cNvSpPr/>
          <p:nvPr/>
        </p:nvSpPr>
        <p:spPr>
          <a:xfrm>
            <a:off x="0" y="-345616"/>
            <a:ext cx="7733489" cy="3652736"/>
          </a:xfrm>
          <a:prstGeom prst="half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Half Frame 2">
            <a:extLst>
              <a:ext uri="{FF2B5EF4-FFF2-40B4-BE49-F238E27FC236}">
                <a16:creationId xmlns:a16="http://schemas.microsoft.com/office/drawing/2014/main" id="{34243F8B-7C21-448E-96F5-1EA04BE96B1B}"/>
              </a:ext>
            </a:extLst>
          </p:cNvPr>
          <p:cNvSpPr/>
          <p:nvPr/>
        </p:nvSpPr>
        <p:spPr>
          <a:xfrm rot="10800000">
            <a:off x="3706237" y="3190671"/>
            <a:ext cx="8485761" cy="3667327"/>
          </a:xfrm>
          <a:prstGeom prst="half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05AEF2-CEC4-4D70-A4F8-A2A662C955BD}"/>
              </a:ext>
            </a:extLst>
          </p:cNvPr>
          <p:cNvSpPr txBox="1"/>
          <p:nvPr/>
        </p:nvSpPr>
        <p:spPr>
          <a:xfrm>
            <a:off x="661586" y="4297730"/>
            <a:ext cx="46257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/>
              <a:t>Eight hundred and ninety eight million, one hundred and thirty two thousand nine hundred and forty five Naira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BDB50D-EF5C-4880-BA83-7908AF0A9C0A}"/>
              </a:ext>
            </a:extLst>
          </p:cNvPr>
          <p:cNvSpPr txBox="1"/>
          <p:nvPr/>
        </p:nvSpPr>
        <p:spPr>
          <a:xfrm>
            <a:off x="5998724" y="4071117"/>
            <a:ext cx="45146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1" dirty="0"/>
              <a:t>Six hundred and fifty seven million, six hundred and forty five thousand one hundred and eighty five.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3D24D9-B1C1-430B-8DD5-AE7B76BDB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67389"/>
            <a:ext cx="1337144" cy="989343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3FF49A-F0E4-45CC-AF9D-1AC98D0A4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067" y="1217223"/>
            <a:ext cx="9347865" cy="297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90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88D6DED-BD63-475A-A3E7-5D9DDB1C28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3676195"/>
              </p:ext>
            </p:extLst>
          </p:nvPr>
        </p:nvGraphicFramePr>
        <p:xfrm>
          <a:off x="75362" y="360794"/>
          <a:ext cx="12041275" cy="53589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2F7E9D4-C43D-4138-8CF1-FC32E034B6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9493" y="5488024"/>
            <a:ext cx="1337144" cy="12797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F6FEE323-07B9-449F-9A1F-28EBB9E69D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9004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7B1EBF-7CE6-4426-B3C8-216F11554BFA}"/>
              </a:ext>
            </a:extLst>
          </p:cNvPr>
          <p:cNvSpPr txBox="1"/>
          <p:nvPr/>
        </p:nvSpPr>
        <p:spPr>
          <a:xfrm>
            <a:off x="1183341" y="6127874"/>
            <a:ext cx="6817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NB:  This is the total count of each stations by the Brands</a:t>
            </a:r>
          </a:p>
        </p:txBody>
      </p:sp>
    </p:spTree>
    <p:extLst>
      <p:ext uri="{BB962C8B-B14F-4D97-AF65-F5344CB8AC3E}">
        <p14:creationId xmlns:p14="http://schemas.microsoft.com/office/powerpoint/2010/main" val="2332999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5256322-85A9-426B-B636-46FA079C20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69069905"/>
              </p:ext>
            </p:extLst>
          </p:nvPr>
        </p:nvGraphicFramePr>
        <p:xfrm>
          <a:off x="248583" y="227953"/>
          <a:ext cx="4644964" cy="64441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CA30D4D0-B86F-4DA4-89EB-D422E744E6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4563511"/>
              </p:ext>
            </p:extLst>
          </p:nvPr>
        </p:nvGraphicFramePr>
        <p:xfrm>
          <a:off x="5646678" y="281741"/>
          <a:ext cx="4644964" cy="64441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DAE546DF-857E-4813-AF89-5097DEC54A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58" y="5424179"/>
            <a:ext cx="1484133" cy="1420374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  <p:sp>
        <p:nvSpPr>
          <p:cNvPr id="11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049C9D61-1AB9-42B7-8C4B-BF32D5E892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6315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040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EC91E6A-B520-4341-8164-8C4DFF2E18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4361505"/>
              </p:ext>
            </p:extLst>
          </p:nvPr>
        </p:nvGraphicFramePr>
        <p:xfrm>
          <a:off x="316089" y="237067"/>
          <a:ext cx="9731022" cy="6620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28284529-458D-419E-BB81-DB69669BBB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58" y="5437626"/>
            <a:ext cx="1484133" cy="1420374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  <p:sp>
        <p:nvSpPr>
          <p:cNvPr id="4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BDF952F5-3AF1-4D9B-A459-13A756D5B07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9405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0F0E2C2-A83C-416F-98B3-2A34E16C1D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1330254"/>
              </p:ext>
            </p:extLst>
          </p:nvPr>
        </p:nvGraphicFramePr>
        <p:xfrm>
          <a:off x="417689" y="-1"/>
          <a:ext cx="11503379" cy="6502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ED1063D7-D891-40D4-ACAE-C316C0E934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58" y="5437626"/>
            <a:ext cx="1484133" cy="1420374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  <p:sp>
        <p:nvSpPr>
          <p:cNvPr id="4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EC1F1E4E-9C3F-40F3-9566-41A786A0C1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904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49B1827-BA0D-4C66-85AC-07E5804E2F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0917508"/>
              </p:ext>
            </p:extLst>
          </p:nvPr>
        </p:nvGraphicFramePr>
        <p:xfrm>
          <a:off x="90434" y="389537"/>
          <a:ext cx="5558065" cy="5800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8C0B7E3-CE8D-4DB4-A4B4-51DA37AEF3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8601944"/>
              </p:ext>
            </p:extLst>
          </p:nvPr>
        </p:nvGraphicFramePr>
        <p:xfrm>
          <a:off x="6096000" y="389538"/>
          <a:ext cx="5734756" cy="56951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0E89717-7607-4EF7-95C4-8F61E35073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34" y="5387971"/>
            <a:ext cx="1484133" cy="1420374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softEdge rad="0"/>
          </a:effectLst>
        </p:spPr>
      </p:pic>
      <p:sp>
        <p:nvSpPr>
          <p:cNvPr id="7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9149ABA5-C615-48AB-9C00-FD89275ED2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524942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808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EB84DC67-92EB-421A-BCC6-45BDD7034F2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254323"/>
              </p:ext>
            </p:extLst>
          </p:nvPr>
        </p:nvGraphicFramePr>
        <p:xfrm>
          <a:off x="203200" y="228600"/>
          <a:ext cx="10160000" cy="629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5B3E208-92D2-40F4-86D3-E3C2316ECB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58" y="5437626"/>
            <a:ext cx="1484133" cy="1420374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  <p:sp>
        <p:nvSpPr>
          <p:cNvPr id="4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DCAD7F21-9489-4635-B74A-020F261330A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4606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C82D7C2-414E-46E9-9F08-595104A19E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902710"/>
              </p:ext>
            </p:extLst>
          </p:nvPr>
        </p:nvGraphicFramePr>
        <p:xfrm>
          <a:off x="0" y="228600"/>
          <a:ext cx="12192000" cy="6537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EEE2A830-7EFA-4778-B8D3-CD12DAD17D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58" y="5437626"/>
            <a:ext cx="1484133" cy="1420374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  <p:sp>
        <p:nvSpPr>
          <p:cNvPr id="5" name="AutoShape 2" descr="The Importance of Preventative Dental Care During COVID-19">
            <a:extLst>
              <a:ext uri="{FF2B5EF4-FFF2-40B4-BE49-F238E27FC236}">
                <a16:creationId xmlns:a16="http://schemas.microsoft.com/office/drawing/2014/main" id="{342C9309-CEED-44C9-B14F-85BC3C76B3D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990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9942</TotalTime>
  <Words>419</Words>
  <Application>Microsoft Office PowerPoint</Application>
  <PresentationFormat>Widescreen</PresentationFormat>
  <Paragraphs>39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Algerian</vt:lpstr>
      <vt:lpstr>Arial</vt:lpstr>
      <vt:lpstr>Century Gothic</vt:lpstr>
      <vt:lpstr>Wingdings 3</vt:lpstr>
      <vt:lpstr>Ion Boardroom</vt:lpstr>
      <vt:lpstr>DENTAL CARE DASHBOARD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DENTAL CARE DASHBOARD</dc:title>
  <dc:creator>HP</dc:creator>
  <cp:lastModifiedBy>HP</cp:lastModifiedBy>
  <cp:revision>44</cp:revision>
  <dcterms:created xsi:type="dcterms:W3CDTF">2023-11-23T10:46:02Z</dcterms:created>
  <dcterms:modified xsi:type="dcterms:W3CDTF">2023-12-12T11:31:07Z</dcterms:modified>
</cp:coreProperties>
</file>

<file path=docProps/thumbnail.jpeg>
</file>